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307" r:id="rId4"/>
    <p:sldId id="308" r:id="rId5"/>
    <p:sldId id="259" r:id="rId6"/>
    <p:sldId id="276" r:id="rId7"/>
    <p:sldId id="261" r:id="rId8"/>
    <p:sldId id="309" r:id="rId9"/>
    <p:sldId id="310" r:id="rId10"/>
    <p:sldId id="311" r:id="rId11"/>
    <p:sldId id="312" r:id="rId12"/>
    <p:sldId id="313" r:id="rId13"/>
    <p:sldId id="314" r:id="rId14"/>
    <p:sldId id="315" r:id="rId15"/>
    <p:sldId id="316" r:id="rId16"/>
    <p:sldId id="318" r:id="rId1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ACE2"/>
    <a:srgbClr val="F79646"/>
    <a:srgbClr val="FABB45"/>
    <a:srgbClr val="CED842"/>
    <a:srgbClr val="EB609B"/>
    <a:srgbClr val="FBEA09"/>
    <a:srgbClr val="F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showGuides="1">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20361-6477-4ACC-9AFD-92FD37D355A2}" type="datetimeFigureOut">
              <a:rPr lang="da-DK" smtClean="0"/>
              <a:t>02-11-2020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93D6B-1947-42B3-B9BA-634A243BF49F}" type="slidenum">
              <a:rPr lang="da-DK" smtClean="0"/>
              <a:t>‹nr.›</a:t>
            </a:fld>
            <a:endParaRPr lang="da-DK"/>
          </a:p>
        </p:txBody>
      </p:sp>
    </p:spTree>
    <p:extLst>
      <p:ext uri="{BB962C8B-B14F-4D97-AF65-F5344CB8AC3E}">
        <p14:creationId xmlns:p14="http://schemas.microsoft.com/office/powerpoint/2010/main" val="320471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a:t>
            </a:r>
            <a:r>
              <a:rPr lang="da-DK" baseline="0" dirty="0"/>
              <a:t> ind til hvad eleverne kender til ift. ungdomsuddannelserne?  UNDERSTREG at vi har 3 uddannelser i huset. De hører her mest om HHX men vi har også EUX (en erhvervsfaglig eksamen, hvor de både får kompetencer til at kunne læse videre og mulighed for at gå praktikplads vejen) og EUD, erhvervsuddannelsen, der er rettet mod praktikpladser efterfølgende. </a:t>
            </a:r>
          </a:p>
          <a:p>
            <a:r>
              <a:rPr lang="da-DK" baseline="0" dirty="0"/>
              <a:t>HHX 3 års skolegang, EUX 2 års skolegang og EUD kun 1 år. De to sidste følges derefter af 2 års praktikplads. </a:t>
            </a:r>
          </a:p>
          <a:p>
            <a:endParaRPr lang="da-DK" baseline="0" dirty="0"/>
          </a:p>
          <a:p>
            <a:r>
              <a:rPr lang="da-DK" baseline="0" dirty="0"/>
              <a:t>Forklar at HTX er målrettet mod de tekniske uddannelser som f.eks. DTU = ingeniør, STX er både sprog og naturvidenskab og HHX er er sprog og økonomi/handel. Alle uddannelser har deres styrker og svagheder!</a:t>
            </a:r>
          </a:p>
          <a:p>
            <a:endParaRPr lang="da-DK" baseline="0" dirty="0"/>
          </a:p>
          <a:p>
            <a:endParaRPr lang="da-DK" baseline="0" dirty="0"/>
          </a:p>
          <a:p>
            <a:endParaRPr lang="da-DK" baseline="0" dirty="0"/>
          </a:p>
          <a:p>
            <a:r>
              <a:rPr lang="da-DK" baseline="0" dirty="0"/>
              <a:t>De 3 gymnasiale uddannelser i midten giver adgang til ALLE videregående uddannelser (muligvis med GSK). De øvrige har en begrænset studiekompetence. Giver adgang men primært til korte og mellemlange uddannelser (dog med den fulde EUX = 4 år opnås også fuld studiekompetence).  </a:t>
            </a:r>
          </a:p>
          <a:p>
            <a:r>
              <a:rPr lang="da-DK" baseline="0" dirty="0"/>
              <a:t>Forklar at HTX er målrettet mod de tekniske uddannelser som f.eks. DTU = ingeniør, STX er både sprog og naturvidenskab og HHX er er sprog og økonomi/handel. Alle uddannelser har deres styrker og svagheder!</a:t>
            </a:r>
            <a:endParaRPr lang="da-DK" dirty="0"/>
          </a:p>
        </p:txBody>
      </p:sp>
      <p:sp>
        <p:nvSpPr>
          <p:cNvPr id="4" name="Pladsholder til slidenummer 3"/>
          <p:cNvSpPr>
            <a:spLocks noGrp="1"/>
          </p:cNvSpPr>
          <p:nvPr>
            <p:ph type="sldNum" sz="quarter" idx="10"/>
          </p:nvPr>
        </p:nvSpPr>
        <p:spPr/>
        <p:txBody>
          <a:bodyPr/>
          <a:lstStyle/>
          <a:p>
            <a:fld id="{133A210E-ABA6-4E5A-8088-77A584E3B487}" type="slidenum">
              <a:rPr lang="da-DK" smtClean="0"/>
              <a:t>3</a:t>
            </a:fld>
            <a:endParaRPr lang="da-DK"/>
          </a:p>
        </p:txBody>
      </p:sp>
    </p:spTree>
    <p:extLst>
      <p:ext uri="{BB962C8B-B14F-4D97-AF65-F5344CB8AC3E}">
        <p14:creationId xmlns:p14="http://schemas.microsoft.com/office/powerpoint/2010/main" val="405934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4DD2E01-2873-420A-84D8-29C0422C5B18}" type="slidenum">
              <a:rPr lang="da-DK" altLang="da-DK" smtClean="0"/>
              <a:pPr eaLnBrk="1" hangingPunct="1"/>
              <a:t>6</a:t>
            </a:fld>
            <a:endParaRPr lang="da-DK" altLang="da-DK"/>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a:p>
        </p:txBody>
      </p:sp>
    </p:spTree>
    <p:extLst>
      <p:ext uri="{BB962C8B-B14F-4D97-AF65-F5344CB8AC3E}">
        <p14:creationId xmlns:p14="http://schemas.microsoft.com/office/powerpoint/2010/main" val="106221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9C07DBB-990C-4E73-9FD7-50249FEEDFCC}" type="slidenum">
              <a:rPr lang="da-DK" altLang="da-DK" smtClean="0"/>
              <a:pPr eaLnBrk="1" hangingPunct="1"/>
              <a:t>7</a:t>
            </a:fld>
            <a:endParaRPr lang="da-DK" altLang="da-DK"/>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a:p>
        </p:txBody>
      </p:sp>
    </p:spTree>
    <p:extLst>
      <p:ext uri="{BB962C8B-B14F-4D97-AF65-F5344CB8AC3E}">
        <p14:creationId xmlns:p14="http://schemas.microsoft.com/office/powerpoint/2010/main" val="220253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Understreg at det er en god ide at sammenholde de gymnasiale uddannelsers obligatoriske fag. På STX har man fx fysik, kemi, religion, billedkunst etc. På HTX tekniske fag som teknologihistorie, IT etc. </a:t>
            </a:r>
          </a:p>
        </p:txBody>
      </p:sp>
      <p:sp>
        <p:nvSpPr>
          <p:cNvPr id="4" name="Pladsholder til slidenummer 3"/>
          <p:cNvSpPr>
            <a:spLocks noGrp="1"/>
          </p:cNvSpPr>
          <p:nvPr>
            <p:ph type="sldNum" sz="quarter" idx="5"/>
          </p:nvPr>
        </p:nvSpPr>
        <p:spPr/>
        <p:txBody>
          <a:bodyPr/>
          <a:lstStyle/>
          <a:p>
            <a:fld id="{133A210E-ABA6-4E5A-8088-77A584E3B487}" type="slidenum">
              <a:rPr lang="da-DK" smtClean="0"/>
              <a:t>8</a:t>
            </a:fld>
            <a:endParaRPr lang="da-DK"/>
          </a:p>
        </p:txBody>
      </p:sp>
    </p:spTree>
    <p:extLst>
      <p:ext uri="{BB962C8B-B14F-4D97-AF65-F5344CB8AC3E}">
        <p14:creationId xmlns:p14="http://schemas.microsoft.com/office/powerpoint/2010/main" val="696959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Understreg</a:t>
            </a:r>
            <a:r>
              <a:rPr lang="da-DK" baseline="0" dirty="0"/>
              <a:t> studieretningen særlige studieretningsfag, og at forskellene </a:t>
            </a:r>
            <a:r>
              <a:rPr lang="da-DK" baseline="0"/>
              <a:t>er begrænsede</a:t>
            </a:r>
            <a:endParaRPr lang="da-DK" dirty="0"/>
          </a:p>
        </p:txBody>
      </p:sp>
      <p:sp>
        <p:nvSpPr>
          <p:cNvPr id="4" name="Pladsholder til diasnummer 3"/>
          <p:cNvSpPr>
            <a:spLocks noGrp="1"/>
          </p:cNvSpPr>
          <p:nvPr>
            <p:ph type="sldNum" sz="quarter" idx="10"/>
          </p:nvPr>
        </p:nvSpPr>
        <p:spPr/>
        <p:txBody>
          <a:bodyPr/>
          <a:lstStyle/>
          <a:p>
            <a:fld id="{133A210E-ABA6-4E5A-8088-77A584E3B487}" type="slidenum">
              <a:rPr lang="da-DK" smtClean="0"/>
              <a:t>10</a:t>
            </a:fld>
            <a:endParaRPr lang="da-DK"/>
          </a:p>
        </p:txBody>
      </p:sp>
    </p:spTree>
    <p:extLst>
      <p:ext uri="{BB962C8B-B14F-4D97-AF65-F5344CB8AC3E}">
        <p14:creationId xmlns:p14="http://schemas.microsoft.com/office/powerpoint/2010/main" val="256071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Forklar at der findes KVU, MLVU og LVU.</a:t>
            </a:r>
          </a:p>
          <a:p>
            <a:endParaRPr lang="da-DK" dirty="0"/>
          </a:p>
          <a:p>
            <a:r>
              <a:rPr lang="da-DK" dirty="0"/>
              <a:t>Nævn flere CBS uddannelser, jura, økonomi, sprog etc.</a:t>
            </a:r>
            <a:r>
              <a:rPr lang="da-DK" baseline="0" dirty="0"/>
              <a:t> Som HHX eleverne normalt vælger!</a:t>
            </a:r>
            <a:endParaRPr lang="da-DK" dirty="0"/>
          </a:p>
        </p:txBody>
      </p:sp>
      <p:sp>
        <p:nvSpPr>
          <p:cNvPr id="4" name="Pladsholder til slidenummer 3"/>
          <p:cNvSpPr>
            <a:spLocks noGrp="1"/>
          </p:cNvSpPr>
          <p:nvPr>
            <p:ph type="sldNum" sz="quarter" idx="10"/>
          </p:nvPr>
        </p:nvSpPr>
        <p:spPr/>
        <p:txBody>
          <a:bodyPr/>
          <a:lstStyle/>
          <a:p>
            <a:fld id="{133A210E-ABA6-4E5A-8088-77A584E3B487}" type="slidenum">
              <a:rPr lang="da-DK" smtClean="0"/>
              <a:t>11</a:t>
            </a:fld>
            <a:endParaRPr lang="da-DK"/>
          </a:p>
        </p:txBody>
      </p:sp>
    </p:spTree>
    <p:extLst>
      <p:ext uri="{BB962C8B-B14F-4D97-AF65-F5344CB8AC3E}">
        <p14:creationId xmlns:p14="http://schemas.microsoft.com/office/powerpoint/2010/main" val="30562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FX samarbejde med KIMS</a:t>
            </a:r>
          </a:p>
        </p:txBody>
      </p:sp>
      <p:sp>
        <p:nvSpPr>
          <p:cNvPr id="4" name="Pladsholder til slidenummer 3"/>
          <p:cNvSpPr>
            <a:spLocks noGrp="1"/>
          </p:cNvSpPr>
          <p:nvPr>
            <p:ph type="sldNum" sz="quarter" idx="5"/>
          </p:nvPr>
        </p:nvSpPr>
        <p:spPr/>
        <p:txBody>
          <a:bodyPr/>
          <a:lstStyle/>
          <a:p>
            <a:fld id="{133A210E-ABA6-4E5A-8088-77A584E3B487}" type="slidenum">
              <a:rPr lang="da-DK" smtClean="0"/>
              <a:t>12</a:t>
            </a:fld>
            <a:endParaRPr lang="da-DK"/>
          </a:p>
        </p:txBody>
      </p:sp>
    </p:spTree>
    <p:extLst>
      <p:ext uri="{BB962C8B-B14F-4D97-AF65-F5344CB8AC3E}">
        <p14:creationId xmlns:p14="http://schemas.microsoft.com/office/powerpoint/2010/main" val="211353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Understreg at der sker mange sociale aktiviteter på alle uddannelser.</a:t>
            </a:r>
          </a:p>
          <a:p>
            <a:r>
              <a:rPr lang="da-DK" dirty="0"/>
              <a:t>Talentprogram: ATU, Forskerspirer, internt talentprogram over 3 år – samt masterclass, hvor der samarbejdes </a:t>
            </a:r>
            <a:r>
              <a:rPr lang="da-DK"/>
              <a:t>med Deloitte. </a:t>
            </a:r>
            <a:endParaRPr lang="da-DK" dirty="0"/>
          </a:p>
        </p:txBody>
      </p:sp>
      <p:sp>
        <p:nvSpPr>
          <p:cNvPr id="4" name="Pladsholder til slidenummer 3"/>
          <p:cNvSpPr>
            <a:spLocks noGrp="1"/>
          </p:cNvSpPr>
          <p:nvPr>
            <p:ph type="sldNum" sz="quarter" idx="5"/>
          </p:nvPr>
        </p:nvSpPr>
        <p:spPr/>
        <p:txBody>
          <a:bodyPr/>
          <a:lstStyle/>
          <a:p>
            <a:fld id="{133A210E-ABA6-4E5A-8088-77A584E3B487}" type="slidenum">
              <a:rPr lang="da-DK" smtClean="0"/>
              <a:t>13</a:t>
            </a:fld>
            <a:endParaRPr lang="da-DK"/>
          </a:p>
        </p:txBody>
      </p:sp>
    </p:spTree>
    <p:extLst>
      <p:ext uri="{BB962C8B-B14F-4D97-AF65-F5344CB8AC3E}">
        <p14:creationId xmlns:p14="http://schemas.microsoft.com/office/powerpoint/2010/main" val="3622394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fld id="{7EEAE32D-0773-4139-A403-0D65DA79CB46}" type="datetimeFigureOut">
              <a:rPr lang="da-DK" smtClean="0"/>
              <a:t>02-11-2020</a:t>
            </a:fld>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B5555840-D373-460B-9089-FFCBD551F579}" type="slidenum">
              <a:rPr lang="da-DK" smtClean="0"/>
              <a:t>‹nr.›</a:t>
            </a:fld>
            <a:endParaRPr lang="da-DK"/>
          </a:p>
        </p:txBody>
      </p:sp>
    </p:spTree>
    <p:extLst>
      <p:ext uri="{BB962C8B-B14F-4D97-AF65-F5344CB8AC3E}">
        <p14:creationId xmlns:p14="http://schemas.microsoft.com/office/powerpoint/2010/main" val="106892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fld id="{7EEAE32D-0773-4139-A403-0D65DA79CB46}" type="datetimeFigureOut">
              <a:rPr lang="da-DK" smtClean="0"/>
              <a:t>02-11-2020</a:t>
            </a:fld>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B5555840-D373-460B-9089-FFCBD551F579}" type="slidenum">
              <a:rPr lang="da-DK" smtClean="0"/>
              <a:t>‹nr.›</a:t>
            </a:fld>
            <a:endParaRPr lang="da-DK"/>
          </a:p>
        </p:txBody>
      </p:sp>
    </p:spTree>
    <p:extLst>
      <p:ext uri="{BB962C8B-B14F-4D97-AF65-F5344CB8AC3E}">
        <p14:creationId xmlns:p14="http://schemas.microsoft.com/office/powerpoint/2010/main" val="298653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fld id="{7EEAE32D-0773-4139-A403-0D65DA79CB46}" type="datetimeFigureOut">
              <a:rPr lang="da-DK" smtClean="0"/>
              <a:t>02-11-2020</a:t>
            </a:fld>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B5555840-D373-460B-9089-FFCBD551F579}" type="slidenum">
              <a:rPr lang="da-DK" smtClean="0"/>
              <a:t>‹nr.›</a:t>
            </a:fld>
            <a:endParaRPr lang="da-DK"/>
          </a:p>
        </p:txBody>
      </p:sp>
    </p:spTree>
    <p:extLst>
      <p:ext uri="{BB962C8B-B14F-4D97-AF65-F5344CB8AC3E}">
        <p14:creationId xmlns:p14="http://schemas.microsoft.com/office/powerpoint/2010/main" val="316349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fld id="{7EEAE32D-0773-4139-A403-0D65DA79CB46}" type="datetimeFigureOut">
              <a:rPr lang="da-DK" smtClean="0"/>
              <a:t>02-11-2020</a:t>
            </a:fld>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B5555840-D373-460B-9089-FFCBD551F579}" type="slidenum">
              <a:rPr lang="da-DK" smtClean="0"/>
              <a:t>‹nr.›</a:t>
            </a:fld>
            <a:endParaRPr lang="da-DK"/>
          </a:p>
        </p:txBody>
      </p:sp>
    </p:spTree>
    <p:extLst>
      <p:ext uri="{BB962C8B-B14F-4D97-AF65-F5344CB8AC3E}">
        <p14:creationId xmlns:p14="http://schemas.microsoft.com/office/powerpoint/2010/main" val="22222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fld id="{7EEAE32D-0773-4139-A403-0D65DA79CB46}" type="datetimeFigureOut">
              <a:rPr lang="da-DK" smtClean="0"/>
              <a:t>02-11-2020</a:t>
            </a:fld>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B5555840-D373-460B-9089-FFCBD551F579}" type="slidenum">
              <a:rPr lang="da-DK" smtClean="0"/>
              <a:t>‹nr.›</a:t>
            </a:fld>
            <a:endParaRPr lang="da-DK"/>
          </a:p>
        </p:txBody>
      </p:sp>
    </p:spTree>
    <p:extLst>
      <p:ext uri="{BB962C8B-B14F-4D97-AF65-F5344CB8AC3E}">
        <p14:creationId xmlns:p14="http://schemas.microsoft.com/office/powerpoint/2010/main" val="189517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p>
            <a:fld id="{7EEAE32D-0773-4139-A403-0D65DA79CB46}" type="datetimeFigureOut">
              <a:rPr lang="da-DK" smtClean="0"/>
              <a:t>02-11-2020</a:t>
            </a:fld>
            <a:endParaRPr lang="da-DK"/>
          </a:p>
        </p:txBody>
      </p:sp>
      <p:sp>
        <p:nvSpPr>
          <p:cNvPr id="6" name="Pladsholder til sidefod 5"/>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p>
            <a:fld id="{B5555840-D373-460B-9089-FFCBD551F579}" type="slidenum">
              <a:rPr lang="da-DK" smtClean="0"/>
              <a:t>‹nr.›</a:t>
            </a:fld>
            <a:endParaRPr lang="da-DK"/>
          </a:p>
        </p:txBody>
      </p:sp>
    </p:spTree>
    <p:extLst>
      <p:ext uri="{BB962C8B-B14F-4D97-AF65-F5344CB8AC3E}">
        <p14:creationId xmlns:p14="http://schemas.microsoft.com/office/powerpoint/2010/main" val="229423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a:xfrm>
            <a:off x="838200" y="6356350"/>
            <a:ext cx="2743200" cy="365125"/>
          </a:xfrm>
          <a:prstGeom prst="rect">
            <a:avLst/>
          </a:prstGeom>
        </p:spPr>
        <p:txBody>
          <a:bodyPr/>
          <a:lstStyle/>
          <a:p>
            <a:fld id="{7EEAE32D-0773-4139-A403-0D65DA79CB46}" type="datetimeFigureOut">
              <a:rPr lang="da-DK" smtClean="0"/>
              <a:t>02-11-2020</a:t>
            </a:fld>
            <a:endParaRPr lang="da-DK"/>
          </a:p>
        </p:txBody>
      </p:sp>
      <p:sp>
        <p:nvSpPr>
          <p:cNvPr id="8" name="Pladsholder til sidefod 7"/>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p:cNvSpPr>
            <a:spLocks noGrp="1"/>
          </p:cNvSpPr>
          <p:nvPr>
            <p:ph type="sldNum" sz="quarter" idx="12"/>
          </p:nvPr>
        </p:nvSpPr>
        <p:spPr>
          <a:xfrm>
            <a:off x="8610600" y="6356350"/>
            <a:ext cx="2743200" cy="365125"/>
          </a:xfrm>
          <a:prstGeom prst="rect">
            <a:avLst/>
          </a:prstGeom>
        </p:spPr>
        <p:txBody>
          <a:bodyPr/>
          <a:lstStyle/>
          <a:p>
            <a:fld id="{B5555840-D373-460B-9089-FFCBD551F579}" type="slidenum">
              <a:rPr lang="da-DK" smtClean="0"/>
              <a:t>‹nr.›</a:t>
            </a:fld>
            <a:endParaRPr lang="da-DK"/>
          </a:p>
        </p:txBody>
      </p:sp>
    </p:spTree>
    <p:extLst>
      <p:ext uri="{BB962C8B-B14F-4D97-AF65-F5344CB8AC3E}">
        <p14:creationId xmlns:p14="http://schemas.microsoft.com/office/powerpoint/2010/main" val="266242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a:xfrm>
            <a:off x="838200" y="6356350"/>
            <a:ext cx="2743200" cy="365125"/>
          </a:xfrm>
          <a:prstGeom prst="rect">
            <a:avLst/>
          </a:prstGeom>
        </p:spPr>
        <p:txBody>
          <a:bodyPr/>
          <a:lstStyle/>
          <a:p>
            <a:fld id="{7EEAE32D-0773-4139-A403-0D65DA79CB46}" type="datetimeFigureOut">
              <a:rPr lang="da-DK" smtClean="0"/>
              <a:t>02-11-2020</a:t>
            </a:fld>
            <a:endParaRPr lang="da-DK"/>
          </a:p>
        </p:txBody>
      </p:sp>
      <p:sp>
        <p:nvSpPr>
          <p:cNvPr id="4" name="Pladsholder til sidefod 3"/>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p:cNvSpPr>
            <a:spLocks noGrp="1"/>
          </p:cNvSpPr>
          <p:nvPr>
            <p:ph type="sldNum" sz="quarter" idx="12"/>
          </p:nvPr>
        </p:nvSpPr>
        <p:spPr>
          <a:xfrm>
            <a:off x="8610600" y="6356350"/>
            <a:ext cx="2743200" cy="365125"/>
          </a:xfrm>
          <a:prstGeom prst="rect">
            <a:avLst/>
          </a:prstGeom>
        </p:spPr>
        <p:txBody>
          <a:bodyPr/>
          <a:lstStyle/>
          <a:p>
            <a:fld id="{B5555840-D373-460B-9089-FFCBD551F579}" type="slidenum">
              <a:rPr lang="da-DK" smtClean="0"/>
              <a:t>‹nr.›</a:t>
            </a:fld>
            <a:endParaRPr lang="da-DK"/>
          </a:p>
        </p:txBody>
      </p:sp>
    </p:spTree>
    <p:extLst>
      <p:ext uri="{BB962C8B-B14F-4D97-AF65-F5344CB8AC3E}">
        <p14:creationId xmlns:p14="http://schemas.microsoft.com/office/powerpoint/2010/main" val="17044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838200" y="6356350"/>
            <a:ext cx="2743200" cy="365125"/>
          </a:xfrm>
          <a:prstGeom prst="rect">
            <a:avLst/>
          </a:prstGeom>
        </p:spPr>
        <p:txBody>
          <a:bodyPr/>
          <a:lstStyle/>
          <a:p>
            <a:fld id="{7EEAE32D-0773-4139-A403-0D65DA79CB46}" type="datetimeFigureOut">
              <a:rPr lang="da-DK" smtClean="0"/>
              <a:t>02-11-2020</a:t>
            </a:fld>
            <a:endParaRPr lang="da-DK"/>
          </a:p>
        </p:txBody>
      </p:sp>
      <p:sp>
        <p:nvSpPr>
          <p:cNvPr id="3" name="Pladsholder til sidefod 2"/>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p:cNvSpPr>
            <a:spLocks noGrp="1"/>
          </p:cNvSpPr>
          <p:nvPr>
            <p:ph type="sldNum" sz="quarter" idx="12"/>
          </p:nvPr>
        </p:nvSpPr>
        <p:spPr>
          <a:xfrm>
            <a:off x="8610600" y="6356350"/>
            <a:ext cx="2743200" cy="365125"/>
          </a:xfrm>
          <a:prstGeom prst="rect">
            <a:avLst/>
          </a:prstGeom>
        </p:spPr>
        <p:txBody>
          <a:bodyPr/>
          <a:lstStyle/>
          <a:p>
            <a:fld id="{B5555840-D373-460B-9089-FFCBD551F579}" type="slidenum">
              <a:rPr lang="da-DK" smtClean="0"/>
              <a:t>‹nr.›</a:t>
            </a:fld>
            <a:endParaRPr lang="da-DK"/>
          </a:p>
        </p:txBody>
      </p:sp>
    </p:spTree>
    <p:extLst>
      <p:ext uri="{BB962C8B-B14F-4D97-AF65-F5344CB8AC3E}">
        <p14:creationId xmlns:p14="http://schemas.microsoft.com/office/powerpoint/2010/main" val="233434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p>
            <a:fld id="{7EEAE32D-0773-4139-A403-0D65DA79CB46}" type="datetimeFigureOut">
              <a:rPr lang="da-DK" smtClean="0"/>
              <a:t>02-11-2020</a:t>
            </a:fld>
            <a:endParaRPr lang="da-DK"/>
          </a:p>
        </p:txBody>
      </p:sp>
      <p:sp>
        <p:nvSpPr>
          <p:cNvPr id="6" name="Pladsholder til sidefod 5"/>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p>
            <a:fld id="{B5555840-D373-460B-9089-FFCBD551F579}" type="slidenum">
              <a:rPr lang="da-DK" smtClean="0"/>
              <a:t>‹nr.›</a:t>
            </a:fld>
            <a:endParaRPr lang="da-DK"/>
          </a:p>
        </p:txBody>
      </p:sp>
    </p:spTree>
    <p:extLst>
      <p:ext uri="{BB962C8B-B14F-4D97-AF65-F5344CB8AC3E}">
        <p14:creationId xmlns:p14="http://schemas.microsoft.com/office/powerpoint/2010/main" val="364871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p>
            <a:fld id="{7EEAE32D-0773-4139-A403-0D65DA79CB46}" type="datetimeFigureOut">
              <a:rPr lang="da-DK" smtClean="0"/>
              <a:t>02-11-2020</a:t>
            </a:fld>
            <a:endParaRPr lang="da-DK"/>
          </a:p>
        </p:txBody>
      </p:sp>
      <p:sp>
        <p:nvSpPr>
          <p:cNvPr id="6" name="Pladsholder til sidefod 5"/>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p>
            <a:fld id="{B5555840-D373-460B-9089-FFCBD551F579}" type="slidenum">
              <a:rPr lang="da-DK" smtClean="0"/>
              <a:t>‹nr.›</a:t>
            </a:fld>
            <a:endParaRPr lang="da-DK"/>
          </a:p>
        </p:txBody>
      </p:sp>
    </p:spTree>
    <p:extLst>
      <p:ext uri="{BB962C8B-B14F-4D97-AF65-F5344CB8AC3E}">
        <p14:creationId xmlns:p14="http://schemas.microsoft.com/office/powerpoint/2010/main" val="1106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ktangel 20"/>
          <p:cNvSpPr/>
          <p:nvPr userDrawn="1"/>
        </p:nvSpPr>
        <p:spPr>
          <a:xfrm>
            <a:off x="0" y="0"/>
            <a:ext cx="12192000" cy="6176962"/>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2" name="Pladsholder til titel 1"/>
          <p:cNvSpPr>
            <a:spLocks noGrp="1"/>
          </p:cNvSpPr>
          <p:nvPr>
            <p:ph type="title"/>
          </p:nvPr>
        </p:nvSpPr>
        <p:spPr>
          <a:xfrm>
            <a:off x="794084" y="365125"/>
            <a:ext cx="10559716" cy="1325563"/>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794084" y="1825625"/>
            <a:ext cx="10559716" cy="4043377"/>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8" name="Rektangel 17"/>
          <p:cNvSpPr/>
          <p:nvPr userDrawn="1"/>
        </p:nvSpPr>
        <p:spPr>
          <a:xfrm>
            <a:off x="9113921" y="6176962"/>
            <a:ext cx="3078079" cy="66900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dirty="0">
                <a:solidFill>
                  <a:schemeClr val="bg1"/>
                </a:solidFill>
              </a:rPr>
              <a:t>KØGE HANDELSSKOLE</a:t>
            </a:r>
          </a:p>
          <a:p>
            <a:pPr algn="ctr"/>
            <a:r>
              <a:rPr lang="da-DK" sz="1600" dirty="0">
                <a:solidFill>
                  <a:schemeClr val="bg1"/>
                </a:solidFill>
              </a:rPr>
              <a:t>- nøglen til fremtiden</a:t>
            </a:r>
          </a:p>
        </p:txBody>
      </p:sp>
      <p:grpSp>
        <p:nvGrpSpPr>
          <p:cNvPr id="22" name="Gruppe 21"/>
          <p:cNvGrpSpPr/>
          <p:nvPr userDrawn="1"/>
        </p:nvGrpSpPr>
        <p:grpSpPr>
          <a:xfrm>
            <a:off x="-1" y="6176962"/>
            <a:ext cx="9113921" cy="669006"/>
            <a:chOff x="0" y="6176962"/>
            <a:chExt cx="10160000" cy="669006"/>
          </a:xfrm>
        </p:grpSpPr>
        <p:sp>
          <p:nvSpPr>
            <p:cNvPr id="9" name="Rektangel 8"/>
            <p:cNvSpPr/>
            <p:nvPr userDrawn="1"/>
          </p:nvSpPr>
          <p:spPr>
            <a:xfrm>
              <a:off x="0" y="6176962"/>
              <a:ext cx="2032000" cy="669006"/>
            </a:xfrm>
            <a:prstGeom prst="rect">
              <a:avLst/>
            </a:prstGeom>
            <a:solidFill>
              <a:srgbClr val="FBEA0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userDrawn="1"/>
          </p:nvSpPr>
          <p:spPr>
            <a:xfrm>
              <a:off x="2032000" y="6176962"/>
              <a:ext cx="2032000" cy="669006"/>
            </a:xfrm>
            <a:prstGeom prst="rect">
              <a:avLst/>
            </a:prstGeom>
            <a:solidFill>
              <a:srgbClr val="FABB4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p:nvPr userDrawn="1"/>
          </p:nvSpPr>
          <p:spPr>
            <a:xfrm>
              <a:off x="4064000" y="6176962"/>
              <a:ext cx="2032000" cy="669006"/>
            </a:xfrm>
            <a:prstGeom prst="rect">
              <a:avLst/>
            </a:prstGeom>
            <a:solidFill>
              <a:srgbClr val="EB609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p:cNvSpPr/>
            <p:nvPr userDrawn="1"/>
          </p:nvSpPr>
          <p:spPr>
            <a:xfrm>
              <a:off x="6096000" y="6176962"/>
              <a:ext cx="2032000" cy="669006"/>
            </a:xfrm>
            <a:prstGeom prst="rect">
              <a:avLst/>
            </a:prstGeom>
            <a:solidFill>
              <a:srgbClr val="CED84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userDrawn="1"/>
          </p:nvSpPr>
          <p:spPr>
            <a:xfrm>
              <a:off x="8128000" y="6176962"/>
              <a:ext cx="2032000" cy="669006"/>
            </a:xfrm>
            <a:prstGeom prst="rect">
              <a:avLst/>
            </a:prstGeom>
            <a:solidFill>
              <a:srgbClr val="3FACE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47468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2194087" y="2153670"/>
            <a:ext cx="7803825" cy="1938992"/>
          </a:xfrm>
          <a:prstGeom prst="rect">
            <a:avLst/>
          </a:prstGeom>
          <a:noFill/>
        </p:spPr>
        <p:txBody>
          <a:bodyPr wrap="square" rtlCol="0">
            <a:spAutoFit/>
          </a:bodyPr>
          <a:lstStyle/>
          <a:p>
            <a:pPr algn="ctr"/>
            <a:r>
              <a:rPr lang="da-DK" sz="6000" b="1" dirty="0">
                <a:solidFill>
                  <a:schemeClr val="bg1"/>
                </a:solidFill>
              </a:rPr>
              <a:t>VELKOMMEN TIL </a:t>
            </a:r>
          </a:p>
          <a:p>
            <a:pPr algn="ctr"/>
            <a:r>
              <a:rPr lang="da-DK" sz="6000" b="1" dirty="0">
                <a:solidFill>
                  <a:schemeClr val="bg1"/>
                </a:solidFill>
              </a:rPr>
              <a:t>KØGE HANDELSSKOLE </a:t>
            </a:r>
          </a:p>
        </p:txBody>
      </p:sp>
    </p:spTree>
    <p:extLst>
      <p:ext uri="{BB962C8B-B14F-4D97-AF65-F5344CB8AC3E}">
        <p14:creationId xmlns:p14="http://schemas.microsoft.com/office/powerpoint/2010/main" val="66213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5" y="0"/>
            <a:ext cx="12192000" cy="1800000"/>
          </a:xfrm>
        </p:spPr>
        <p:txBody>
          <a:bodyPr>
            <a:normAutofit/>
          </a:bodyPr>
          <a:lstStyle/>
          <a:p>
            <a:pPr algn="ctr" eaLnBrk="1" hangingPunct="1"/>
            <a:r>
              <a:rPr lang="da-DK" altLang="da-DK" b="1" dirty="0" smtClean="0">
                <a:effectLst>
                  <a:outerShdw blurRad="38100" dist="38100" dir="2700000" algn="tl">
                    <a:srgbClr val="000000">
                      <a:alpha val="43137"/>
                    </a:srgbClr>
                  </a:outerShdw>
                </a:effectLst>
              </a:rPr>
              <a:t>STUDIERETNINGSPROFILFAG</a:t>
            </a:r>
            <a:endParaRPr lang="da-DK" altLang="da-DK" b="1" dirty="0">
              <a:effectLst>
                <a:outerShdw blurRad="38100" dist="38100" dir="2700000" algn="tl">
                  <a:srgbClr val="000000">
                    <a:alpha val="43137"/>
                  </a:srgbClr>
                </a:outerShdw>
              </a:effectLst>
            </a:endParaRP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360680509"/>
              </p:ext>
            </p:extLst>
          </p:nvPr>
        </p:nvGraphicFramePr>
        <p:xfrm>
          <a:off x="1713747" y="1455053"/>
          <a:ext cx="8756433" cy="4283245"/>
        </p:xfrm>
        <a:graphic>
          <a:graphicData uri="http://schemas.openxmlformats.org/drawingml/2006/table">
            <a:tbl>
              <a:tblPr firstRow="1" bandRow="1">
                <a:tableStyleId>{5C22544A-7EE6-4342-B048-85BDC9FD1C3A}</a:tableStyleId>
              </a:tblPr>
              <a:tblGrid>
                <a:gridCol w="972937">
                  <a:extLst>
                    <a:ext uri="{9D8B030D-6E8A-4147-A177-3AD203B41FA5}">
                      <a16:colId xmlns:a16="http://schemas.microsoft.com/office/drawing/2014/main" xmlns="" val="20000"/>
                    </a:ext>
                  </a:extLst>
                </a:gridCol>
                <a:gridCol w="972937">
                  <a:extLst>
                    <a:ext uri="{9D8B030D-6E8A-4147-A177-3AD203B41FA5}">
                      <a16:colId xmlns:a16="http://schemas.microsoft.com/office/drawing/2014/main" xmlns="" val="20001"/>
                    </a:ext>
                  </a:extLst>
                </a:gridCol>
                <a:gridCol w="972937">
                  <a:extLst>
                    <a:ext uri="{9D8B030D-6E8A-4147-A177-3AD203B41FA5}">
                      <a16:colId xmlns:a16="http://schemas.microsoft.com/office/drawing/2014/main" xmlns="" val="20003"/>
                    </a:ext>
                  </a:extLst>
                </a:gridCol>
                <a:gridCol w="972937">
                  <a:extLst>
                    <a:ext uri="{9D8B030D-6E8A-4147-A177-3AD203B41FA5}">
                      <a16:colId xmlns:a16="http://schemas.microsoft.com/office/drawing/2014/main" xmlns="" val="20002"/>
                    </a:ext>
                  </a:extLst>
                </a:gridCol>
                <a:gridCol w="972937">
                  <a:extLst>
                    <a:ext uri="{9D8B030D-6E8A-4147-A177-3AD203B41FA5}">
                      <a16:colId xmlns:a16="http://schemas.microsoft.com/office/drawing/2014/main" xmlns="" val="20006"/>
                    </a:ext>
                  </a:extLst>
                </a:gridCol>
                <a:gridCol w="972937">
                  <a:extLst>
                    <a:ext uri="{9D8B030D-6E8A-4147-A177-3AD203B41FA5}">
                      <a16:colId xmlns:a16="http://schemas.microsoft.com/office/drawing/2014/main" xmlns="" val="20007"/>
                    </a:ext>
                  </a:extLst>
                </a:gridCol>
                <a:gridCol w="972937">
                  <a:extLst>
                    <a:ext uri="{9D8B030D-6E8A-4147-A177-3AD203B41FA5}">
                      <a16:colId xmlns:a16="http://schemas.microsoft.com/office/drawing/2014/main" xmlns="" val="20004"/>
                    </a:ext>
                  </a:extLst>
                </a:gridCol>
                <a:gridCol w="972937">
                  <a:extLst>
                    <a:ext uri="{9D8B030D-6E8A-4147-A177-3AD203B41FA5}">
                      <a16:colId xmlns:a16="http://schemas.microsoft.com/office/drawing/2014/main" xmlns="" val="20005"/>
                    </a:ext>
                  </a:extLst>
                </a:gridCol>
                <a:gridCol w="972937">
                  <a:extLst>
                    <a:ext uri="{9D8B030D-6E8A-4147-A177-3AD203B41FA5}">
                      <a16:colId xmlns:a16="http://schemas.microsoft.com/office/drawing/2014/main" xmlns="" val="20008"/>
                    </a:ext>
                  </a:extLst>
                </a:gridCol>
              </a:tblGrid>
              <a:tr h="1906435">
                <a:tc>
                  <a:txBody>
                    <a:bodyPr/>
                    <a:lstStyle/>
                    <a:p>
                      <a:pPr algn="ctr"/>
                      <a:r>
                        <a:rPr lang="da-DK" sz="2000" b="1" dirty="0"/>
                        <a:t>IBS</a:t>
                      </a:r>
                    </a:p>
                  </a:txBody>
                  <a:tcPr vert="vert270" anchor="ctr">
                    <a:solidFill>
                      <a:srgbClr val="00B0F0"/>
                    </a:solidFill>
                  </a:tcPr>
                </a:tc>
                <a:tc>
                  <a:txBody>
                    <a:bodyPr/>
                    <a:lstStyle/>
                    <a:p>
                      <a:pPr algn="ctr"/>
                      <a:r>
                        <a:rPr lang="da-DK" sz="2000" dirty="0"/>
                        <a:t>IBS English</a:t>
                      </a:r>
                    </a:p>
                  </a:txBody>
                  <a:tcPr vert="vert270" anchor="ctr">
                    <a:solidFill>
                      <a:srgbClr val="00B0F0"/>
                    </a:solidFill>
                  </a:tcPr>
                </a:tc>
                <a:tc>
                  <a:txBody>
                    <a:bodyPr/>
                    <a:lstStyle/>
                    <a:p>
                      <a:pPr algn="ctr"/>
                      <a:r>
                        <a:rPr lang="da-DK" sz="2000" dirty="0"/>
                        <a:t>Global Language Studies</a:t>
                      </a:r>
                    </a:p>
                  </a:txBody>
                  <a:tcPr vert="vert270" anchor="ctr">
                    <a:solidFill>
                      <a:srgbClr val="00B0F0"/>
                    </a:solidFill>
                  </a:tcPr>
                </a:tc>
                <a:tc>
                  <a:txBody>
                    <a:bodyPr/>
                    <a:lstStyle/>
                    <a:p>
                      <a:pPr algn="ctr"/>
                      <a:r>
                        <a:rPr lang="da-DK" sz="2000" dirty="0"/>
                        <a:t>Innovation</a:t>
                      </a:r>
                    </a:p>
                  </a:txBody>
                  <a:tcPr vert="vert270" anchor="ctr">
                    <a:solidFill>
                      <a:srgbClr val="F79646"/>
                    </a:solidFill>
                  </a:tcPr>
                </a:tc>
                <a:tc>
                  <a:txBody>
                    <a:bodyPr/>
                    <a:lstStyle/>
                    <a:p>
                      <a:pPr algn="ctr"/>
                      <a:r>
                        <a:rPr lang="da-DK" sz="2000" dirty="0"/>
                        <a:t>SEM</a:t>
                      </a:r>
                    </a:p>
                  </a:txBody>
                  <a:tcPr vert="vert270" anchor="ctr">
                    <a:solidFill>
                      <a:srgbClr val="F79646"/>
                    </a:solidFill>
                  </a:tcPr>
                </a:tc>
                <a:tc>
                  <a:txBody>
                    <a:bodyPr/>
                    <a:lstStyle/>
                    <a:p>
                      <a:pPr algn="ctr"/>
                      <a:r>
                        <a:rPr lang="da-DK" sz="2000" dirty="0"/>
                        <a:t>Business</a:t>
                      </a:r>
                    </a:p>
                    <a:p>
                      <a:pPr algn="ctr"/>
                      <a:r>
                        <a:rPr lang="da-DK" sz="2000" dirty="0"/>
                        <a:t>Communication</a:t>
                      </a:r>
                    </a:p>
                  </a:txBody>
                  <a:tcPr vert="vert270" anchor="ctr">
                    <a:solidFill>
                      <a:srgbClr val="F7964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dirty="0"/>
                        <a:t>Business</a:t>
                      </a:r>
                    </a:p>
                    <a:p>
                      <a:pPr marL="0" marR="0" indent="0" algn="ctr" defTabSz="914400" rtl="0" eaLnBrk="1" fontAlgn="auto" latinLnBrk="0" hangingPunct="1">
                        <a:lnSpc>
                          <a:spcPct val="100000"/>
                        </a:lnSpc>
                        <a:spcBef>
                          <a:spcPts val="0"/>
                        </a:spcBef>
                        <a:spcAft>
                          <a:spcPts val="0"/>
                        </a:spcAft>
                        <a:buClrTx/>
                        <a:buSzTx/>
                        <a:buFontTx/>
                        <a:buNone/>
                        <a:tabLst/>
                        <a:defRPr/>
                      </a:pPr>
                      <a:r>
                        <a:rPr lang="da-DK" sz="2000" dirty="0"/>
                        <a:t>Economics</a:t>
                      </a:r>
                    </a:p>
                  </a:txBody>
                  <a:tcPr vert="vert270" anchor="ctr">
                    <a:solidFill>
                      <a:srgbClr val="00B0F0"/>
                    </a:solidFill>
                  </a:tcPr>
                </a:tc>
                <a:tc>
                  <a:txBody>
                    <a:bodyPr/>
                    <a:lstStyle/>
                    <a:p>
                      <a:pPr algn="ctr"/>
                      <a:r>
                        <a:rPr lang="da-DK" sz="2000" dirty="0"/>
                        <a:t>Business</a:t>
                      </a:r>
                      <a:r>
                        <a:rPr lang="da-DK" sz="2000" baseline="0" dirty="0"/>
                        <a:t> Mathematics</a:t>
                      </a:r>
                      <a:endParaRPr lang="da-DK" sz="2000" dirty="0"/>
                    </a:p>
                  </a:txBody>
                  <a:tcPr vert="vert270" anchor="ctr">
                    <a:solidFill>
                      <a:srgbClr val="00B0F0"/>
                    </a:solidFill>
                  </a:tcPr>
                </a:tc>
                <a:tc>
                  <a:txBody>
                    <a:bodyPr/>
                    <a:lstStyle/>
                    <a:p>
                      <a:pPr algn="ctr"/>
                      <a:r>
                        <a:rPr lang="da-DK" sz="2000" dirty="0"/>
                        <a:t>Business, Language &amp; Science</a:t>
                      </a:r>
                    </a:p>
                  </a:txBody>
                  <a:tcPr vert="vert270" anchor="ctr">
                    <a:solidFill>
                      <a:schemeClr val="accent6"/>
                    </a:solidFill>
                  </a:tcPr>
                </a:tc>
                <a:extLst>
                  <a:ext uri="{0D108BD9-81ED-4DB2-BD59-A6C34878D82A}">
                    <a16:rowId xmlns:a16="http://schemas.microsoft.com/office/drawing/2014/main" xmlns="" val="10000"/>
                  </a:ext>
                </a:extLst>
              </a:tr>
              <a:tr h="475362">
                <a:tc>
                  <a:txBody>
                    <a:bodyPr/>
                    <a:lstStyle/>
                    <a:p>
                      <a:pPr algn="ctr"/>
                      <a:r>
                        <a:rPr lang="da-DK" sz="2000" b="1" dirty="0">
                          <a:solidFill>
                            <a:schemeClr val="tx1"/>
                          </a:solidFill>
                        </a:rPr>
                        <a:t>AØ A</a:t>
                      </a:r>
                    </a:p>
                  </a:txBody>
                  <a:tcPr/>
                </a:tc>
                <a:tc>
                  <a:txBody>
                    <a:bodyPr/>
                    <a:lstStyle/>
                    <a:p>
                      <a:pPr algn="ctr"/>
                      <a:r>
                        <a:rPr lang="da-DK" sz="2000" b="1" dirty="0">
                          <a:solidFill>
                            <a:schemeClr val="tx1"/>
                          </a:solidFill>
                        </a:rPr>
                        <a:t>AØ A</a:t>
                      </a:r>
                    </a:p>
                  </a:txBody>
                  <a:tcPr/>
                </a:tc>
                <a:tc>
                  <a:txBody>
                    <a:bodyPr/>
                    <a:lstStyle/>
                    <a:p>
                      <a:pPr algn="ctr"/>
                      <a:r>
                        <a:rPr lang="da-DK" sz="2000" b="1" dirty="0">
                          <a:solidFill>
                            <a:schemeClr val="tx1"/>
                          </a:solidFill>
                        </a:rPr>
                        <a:t>SP A</a:t>
                      </a:r>
                    </a:p>
                  </a:txBody>
                  <a:tcPr/>
                </a:tc>
                <a:tc>
                  <a:txBody>
                    <a:bodyPr/>
                    <a:lstStyle/>
                    <a:p>
                      <a:pPr algn="ctr"/>
                      <a:r>
                        <a:rPr lang="da-DK" sz="2000" b="1" dirty="0">
                          <a:solidFill>
                            <a:schemeClr val="tx1"/>
                          </a:solidFill>
                        </a:rPr>
                        <a:t>AØ A</a:t>
                      </a:r>
                    </a:p>
                  </a:txBody>
                  <a:tcPr/>
                </a:tc>
                <a:tc>
                  <a:txBody>
                    <a:bodyPr/>
                    <a:lstStyle/>
                    <a:p>
                      <a:pPr algn="ctr"/>
                      <a:r>
                        <a:rPr lang="da-DK" sz="2000" b="1" dirty="0">
                          <a:solidFill>
                            <a:schemeClr val="tx1"/>
                          </a:solidFill>
                        </a:rPr>
                        <a:t>AØ A</a:t>
                      </a:r>
                    </a:p>
                  </a:txBody>
                  <a:tcPr/>
                </a:tc>
                <a:tc>
                  <a:txBody>
                    <a:bodyPr/>
                    <a:lstStyle/>
                    <a:p>
                      <a:pPr algn="ctr"/>
                      <a:r>
                        <a:rPr lang="da-DK" sz="2000" b="1" dirty="0">
                          <a:solidFill>
                            <a:schemeClr val="tx1"/>
                          </a:solidFill>
                        </a:rPr>
                        <a:t>AØ A</a:t>
                      </a:r>
                    </a:p>
                  </a:txBody>
                  <a:tcPr/>
                </a:tc>
                <a:tc>
                  <a:txBody>
                    <a:bodyPr/>
                    <a:lstStyle/>
                    <a:p>
                      <a:pPr algn="ctr"/>
                      <a:r>
                        <a:rPr lang="da-DK" sz="2000" b="1" dirty="0">
                          <a:solidFill>
                            <a:schemeClr val="tx1"/>
                          </a:solidFill>
                        </a:rPr>
                        <a:t>VØ 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b="1" dirty="0">
                          <a:solidFill>
                            <a:schemeClr val="tx1"/>
                          </a:solidFill>
                        </a:rPr>
                        <a:t>MAT 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b="1" dirty="0">
                          <a:solidFill>
                            <a:schemeClr val="tx1"/>
                          </a:solidFill>
                        </a:rPr>
                        <a:t>VØ A</a:t>
                      </a:r>
                    </a:p>
                  </a:txBody>
                  <a:tcPr/>
                </a:tc>
                <a:extLst>
                  <a:ext uri="{0D108BD9-81ED-4DB2-BD59-A6C34878D82A}">
                    <a16:rowId xmlns:a16="http://schemas.microsoft.com/office/drawing/2014/main" xmlns="" val="10001"/>
                  </a:ext>
                </a:extLst>
              </a:tr>
              <a:tr h="475362">
                <a:tc>
                  <a:txBody>
                    <a:bodyPr/>
                    <a:lstStyle/>
                    <a:p>
                      <a:pPr algn="ctr"/>
                      <a:r>
                        <a:rPr lang="da-DK" sz="2000" b="1" dirty="0">
                          <a:solidFill>
                            <a:schemeClr val="tx1"/>
                          </a:solidFill>
                        </a:rPr>
                        <a:t>IØ A</a:t>
                      </a:r>
                    </a:p>
                  </a:txBody>
                  <a:tcPr/>
                </a:tc>
                <a:tc>
                  <a:txBody>
                    <a:bodyPr/>
                    <a:lstStyle/>
                    <a:p>
                      <a:pPr algn="ctr"/>
                      <a:r>
                        <a:rPr lang="da-DK" sz="2000" b="1" dirty="0">
                          <a:solidFill>
                            <a:schemeClr val="tx1"/>
                          </a:solidFill>
                        </a:rPr>
                        <a:t>IØ A</a:t>
                      </a:r>
                    </a:p>
                  </a:txBody>
                  <a:tcPr/>
                </a:tc>
                <a:tc>
                  <a:txBody>
                    <a:bodyPr/>
                    <a:lstStyle/>
                    <a:p>
                      <a:pPr algn="ctr"/>
                      <a:r>
                        <a:rPr lang="da-DK" sz="2000" b="1" dirty="0">
                          <a:solidFill>
                            <a:schemeClr val="tx1"/>
                          </a:solidFill>
                        </a:rPr>
                        <a:t>TY A</a:t>
                      </a:r>
                    </a:p>
                  </a:txBody>
                  <a:tcPr/>
                </a:tc>
                <a:tc>
                  <a:txBody>
                    <a:bodyPr/>
                    <a:lstStyle/>
                    <a:p>
                      <a:pPr algn="ctr"/>
                      <a:r>
                        <a:rPr lang="da-DK" sz="2000" b="1" dirty="0">
                          <a:solidFill>
                            <a:schemeClr val="tx1"/>
                          </a:solidFill>
                        </a:rPr>
                        <a:t>INNO B</a:t>
                      </a:r>
                    </a:p>
                  </a:txBody>
                  <a:tcPr/>
                </a:tc>
                <a:tc>
                  <a:txBody>
                    <a:bodyPr/>
                    <a:lstStyle/>
                    <a:p>
                      <a:pPr algn="ctr"/>
                      <a:r>
                        <a:rPr lang="da-DK" sz="2000" b="1" dirty="0">
                          <a:solidFill>
                            <a:schemeClr val="tx1"/>
                          </a:solidFill>
                        </a:rPr>
                        <a:t>VØ A</a:t>
                      </a:r>
                    </a:p>
                  </a:txBody>
                  <a:tcPr/>
                </a:tc>
                <a:tc>
                  <a:txBody>
                    <a:bodyPr/>
                    <a:lstStyle/>
                    <a:p>
                      <a:pPr algn="ctr"/>
                      <a:r>
                        <a:rPr lang="da-DK" sz="2000" b="1" baseline="0" dirty="0">
                          <a:solidFill>
                            <a:schemeClr val="tx1"/>
                          </a:solidFill>
                        </a:rPr>
                        <a:t>VØ A</a:t>
                      </a:r>
                      <a:endParaRPr lang="da-DK" sz="2000" b="1" dirty="0">
                        <a:solidFill>
                          <a:schemeClr val="tx1"/>
                        </a:solidFill>
                      </a:endParaRPr>
                    </a:p>
                  </a:txBody>
                  <a:tcPr/>
                </a:tc>
                <a:tc>
                  <a:txBody>
                    <a:bodyPr/>
                    <a:lstStyle/>
                    <a:p>
                      <a:pPr algn="ctr"/>
                      <a:r>
                        <a:rPr lang="da-DK" sz="2000" b="1" dirty="0">
                          <a:solidFill>
                            <a:schemeClr val="tx1"/>
                          </a:solidFill>
                        </a:rPr>
                        <a:t>IØ 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b="1" dirty="0">
                          <a:solidFill>
                            <a:schemeClr val="tx1"/>
                          </a:solidFill>
                        </a:rPr>
                        <a:t>VØ 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b="1" dirty="0">
                          <a:solidFill>
                            <a:schemeClr val="tx1"/>
                          </a:solidFill>
                        </a:rPr>
                        <a:t>IØ A</a:t>
                      </a:r>
                    </a:p>
                  </a:txBody>
                  <a:tcPr/>
                </a:tc>
                <a:extLst>
                  <a:ext uri="{0D108BD9-81ED-4DB2-BD59-A6C34878D82A}">
                    <a16:rowId xmlns:a16="http://schemas.microsoft.com/office/drawing/2014/main" xmlns="" val="10002"/>
                  </a:ext>
                </a:extLst>
              </a:tr>
              <a:tr h="475362">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tc>
                  <a:txBody>
                    <a:bodyPr/>
                    <a:lstStyle/>
                    <a:p>
                      <a:pPr algn="ctr"/>
                      <a:r>
                        <a:rPr lang="da-DK" sz="2000" b="1" dirty="0">
                          <a:solidFill>
                            <a:schemeClr val="tx1"/>
                          </a:solidFill>
                        </a:rPr>
                        <a:t>eller</a:t>
                      </a:r>
                    </a:p>
                  </a:txBody>
                  <a:tcPr/>
                </a:tc>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tc>
                  <a:txBody>
                    <a:bodyPr/>
                    <a:lstStyle/>
                    <a:p>
                      <a:pPr algn="ctr"/>
                      <a:endParaRPr lang="da-DK" sz="2000" b="1" dirty="0"/>
                    </a:p>
                  </a:txBody>
                  <a:tcPr/>
                </a:tc>
                <a:tc>
                  <a:txBody>
                    <a:bodyPr/>
                    <a:lstStyle/>
                    <a:p>
                      <a:pPr algn="ctr"/>
                      <a:r>
                        <a:rPr lang="da-DK" sz="2000" b="1" dirty="0"/>
                        <a:t>KE B</a:t>
                      </a:r>
                    </a:p>
                  </a:txBody>
                  <a:tcPr/>
                </a:tc>
                <a:extLst>
                  <a:ext uri="{0D108BD9-81ED-4DB2-BD59-A6C34878D82A}">
                    <a16:rowId xmlns:a16="http://schemas.microsoft.com/office/drawing/2014/main" xmlns="" val="10003"/>
                  </a:ext>
                </a:extLst>
              </a:tr>
              <a:tr h="475362">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tc>
                  <a:txBody>
                    <a:bodyPr/>
                    <a:lstStyle/>
                    <a:p>
                      <a:pPr algn="ctr"/>
                      <a:r>
                        <a:rPr lang="da-DK" sz="2000" b="1" dirty="0">
                          <a:solidFill>
                            <a:schemeClr val="tx1"/>
                          </a:solidFill>
                        </a:rPr>
                        <a:t>KI A</a:t>
                      </a:r>
                    </a:p>
                  </a:txBody>
                  <a:tcPr/>
                </a:tc>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tc>
                  <a:txBody>
                    <a:bodyPr/>
                    <a:lstStyle/>
                    <a:p>
                      <a:pPr algn="ctr"/>
                      <a:endParaRPr lang="da-DK" sz="2000" b="1" dirty="0"/>
                    </a:p>
                  </a:txBody>
                  <a:tcPr/>
                </a:tc>
                <a:tc>
                  <a:txBody>
                    <a:bodyPr/>
                    <a:lstStyle/>
                    <a:p>
                      <a:pPr algn="ctr"/>
                      <a:r>
                        <a:rPr lang="da-DK" sz="2000" b="1" dirty="0"/>
                        <a:t>FY</a:t>
                      </a:r>
                      <a:r>
                        <a:rPr lang="da-DK" sz="2000" b="1" baseline="0" dirty="0"/>
                        <a:t> B</a:t>
                      </a:r>
                      <a:endParaRPr lang="da-DK" sz="2000" b="1" dirty="0"/>
                    </a:p>
                  </a:txBody>
                  <a:tcPr/>
                </a:tc>
                <a:extLst>
                  <a:ext uri="{0D108BD9-81ED-4DB2-BD59-A6C34878D82A}">
                    <a16:rowId xmlns:a16="http://schemas.microsoft.com/office/drawing/2014/main" xmlns="" val="10004"/>
                  </a:ext>
                </a:extLst>
              </a:tr>
              <a:tr h="475362">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tc>
                  <a:txBody>
                    <a:bodyPr/>
                    <a:lstStyle/>
                    <a:p>
                      <a:pPr algn="ctr"/>
                      <a:r>
                        <a:rPr lang="da-DK" sz="2000" b="1" dirty="0">
                          <a:solidFill>
                            <a:schemeClr val="tx1"/>
                          </a:solidFill>
                        </a:rPr>
                        <a:t>FR A</a:t>
                      </a:r>
                    </a:p>
                  </a:txBody>
                  <a:tcPr/>
                </a:tc>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tc>
                  <a:txBody>
                    <a:bodyPr/>
                    <a:lstStyle/>
                    <a:p>
                      <a:pPr algn="ctr"/>
                      <a:endParaRPr lang="da-DK" sz="2000" b="1" dirty="0">
                        <a:solidFill>
                          <a:schemeClr val="tx1"/>
                        </a:solidFill>
                      </a:endParaRPr>
                    </a:p>
                  </a:txBody>
                  <a:tcPr/>
                </a:tc>
                <a:extLst>
                  <a:ext uri="{0D108BD9-81ED-4DB2-BD59-A6C34878D82A}">
                    <a16:rowId xmlns:a16="http://schemas.microsoft.com/office/drawing/2014/main" xmlns="" val="10005"/>
                  </a:ext>
                </a:extLst>
              </a:tr>
            </a:tbl>
          </a:graphicData>
        </a:graphic>
      </p:graphicFrame>
      <p:sp>
        <p:nvSpPr>
          <p:cNvPr id="5" name="Rektangel 3"/>
          <p:cNvSpPr/>
          <p:nvPr/>
        </p:nvSpPr>
        <p:spPr>
          <a:xfrm rot="18900000" flipH="1">
            <a:off x="-535165" y="281792"/>
            <a:ext cx="2274004" cy="603975"/>
          </a:xfrm>
          <a:custGeom>
            <a:avLst/>
            <a:gdLst>
              <a:gd name="connsiteX0" fmla="*/ 0 w 2793999"/>
              <a:gd name="connsiteY0" fmla="*/ 0 h 503569"/>
              <a:gd name="connsiteX1" fmla="*/ 2793999 w 2793999"/>
              <a:gd name="connsiteY1" fmla="*/ 0 h 503569"/>
              <a:gd name="connsiteX2" fmla="*/ 2793999 w 2793999"/>
              <a:gd name="connsiteY2" fmla="*/ 503569 h 503569"/>
              <a:gd name="connsiteX3" fmla="*/ 0 w 2793999"/>
              <a:gd name="connsiteY3" fmla="*/ 503569 h 503569"/>
              <a:gd name="connsiteX4" fmla="*/ 0 w 2793999"/>
              <a:gd name="connsiteY4" fmla="*/ 0 h 503569"/>
              <a:gd name="connsiteX0" fmla="*/ 0 w 2793999"/>
              <a:gd name="connsiteY0" fmla="*/ 1 h 503570"/>
              <a:gd name="connsiteX1" fmla="*/ 1872026 w 2793999"/>
              <a:gd name="connsiteY1" fmla="*/ 0 h 503570"/>
              <a:gd name="connsiteX2" fmla="*/ 2793999 w 2793999"/>
              <a:gd name="connsiteY2" fmla="*/ 503570 h 503570"/>
              <a:gd name="connsiteX3" fmla="*/ 0 w 2793999"/>
              <a:gd name="connsiteY3" fmla="*/ 503570 h 503570"/>
              <a:gd name="connsiteX4" fmla="*/ 0 w 2793999"/>
              <a:gd name="connsiteY4" fmla="*/ 1 h 503570"/>
              <a:gd name="connsiteX0" fmla="*/ 0 w 2374920"/>
              <a:gd name="connsiteY0" fmla="*/ 1 h 503570"/>
              <a:gd name="connsiteX1" fmla="*/ 1872026 w 2374920"/>
              <a:gd name="connsiteY1" fmla="*/ 0 h 503570"/>
              <a:gd name="connsiteX2" fmla="*/ 2374920 w 2374920"/>
              <a:gd name="connsiteY2" fmla="*/ 491597 h 503570"/>
              <a:gd name="connsiteX3" fmla="*/ 0 w 2374920"/>
              <a:gd name="connsiteY3" fmla="*/ 503570 h 503570"/>
              <a:gd name="connsiteX4" fmla="*/ 0 w 2374920"/>
              <a:gd name="connsiteY4" fmla="*/ 1 h 503570"/>
              <a:gd name="connsiteX0" fmla="*/ 0 w 2362947"/>
              <a:gd name="connsiteY0" fmla="*/ 1 h 503570"/>
              <a:gd name="connsiteX1" fmla="*/ 1872026 w 2362947"/>
              <a:gd name="connsiteY1" fmla="*/ 0 h 503570"/>
              <a:gd name="connsiteX2" fmla="*/ 2362947 w 2362947"/>
              <a:gd name="connsiteY2" fmla="*/ 491597 h 503570"/>
              <a:gd name="connsiteX3" fmla="*/ 0 w 2362947"/>
              <a:gd name="connsiteY3" fmla="*/ 503570 h 503570"/>
              <a:gd name="connsiteX4" fmla="*/ 0 w 2362947"/>
              <a:gd name="connsiteY4" fmla="*/ 1 h 503570"/>
              <a:gd name="connsiteX0" fmla="*/ 951908 w 2362947"/>
              <a:gd name="connsiteY0" fmla="*/ 5988 h 503570"/>
              <a:gd name="connsiteX1" fmla="*/ 1872026 w 2362947"/>
              <a:gd name="connsiteY1" fmla="*/ 0 h 503570"/>
              <a:gd name="connsiteX2" fmla="*/ 2362947 w 2362947"/>
              <a:gd name="connsiteY2" fmla="*/ 491597 h 503570"/>
              <a:gd name="connsiteX3" fmla="*/ 0 w 2362947"/>
              <a:gd name="connsiteY3" fmla="*/ 503570 h 503570"/>
              <a:gd name="connsiteX4" fmla="*/ 951908 w 2362947"/>
              <a:gd name="connsiteY4" fmla="*/ 5988 h 503570"/>
              <a:gd name="connsiteX0" fmla="*/ 484934 w 1895973"/>
              <a:gd name="connsiteY0" fmla="*/ 5988 h 503570"/>
              <a:gd name="connsiteX1" fmla="*/ 1405052 w 1895973"/>
              <a:gd name="connsiteY1" fmla="*/ 0 h 503570"/>
              <a:gd name="connsiteX2" fmla="*/ 1895973 w 1895973"/>
              <a:gd name="connsiteY2" fmla="*/ 491597 h 503570"/>
              <a:gd name="connsiteX3" fmla="*/ 0 w 1895973"/>
              <a:gd name="connsiteY3" fmla="*/ 503570 h 503570"/>
              <a:gd name="connsiteX4" fmla="*/ 484934 w 1895973"/>
              <a:gd name="connsiteY4" fmla="*/ 5988 h 503570"/>
              <a:gd name="connsiteX0" fmla="*/ 508882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508882 w 1895973"/>
              <a:gd name="connsiteY4" fmla="*/ 5987 h 503570"/>
              <a:gd name="connsiteX0" fmla="*/ 496908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496908 w 1895973"/>
              <a:gd name="connsiteY4" fmla="*/ 5987 h 50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73" h="503570">
                <a:moveTo>
                  <a:pt x="496908" y="5987"/>
                </a:moveTo>
                <a:lnTo>
                  <a:pt x="1405052" y="0"/>
                </a:lnTo>
                <a:lnTo>
                  <a:pt x="1895973" y="491597"/>
                </a:lnTo>
                <a:lnTo>
                  <a:pt x="0" y="503570"/>
                </a:lnTo>
                <a:lnTo>
                  <a:pt x="496908" y="5987"/>
                </a:lnTo>
                <a:close/>
              </a:path>
            </a:pathLst>
          </a:custGeom>
          <a:solidFill>
            <a:srgbClr val="FA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dirty="0" smtClean="0">
                <a:solidFill>
                  <a:schemeClr val="bg1"/>
                </a:solidFill>
              </a:rPr>
              <a:t>HHX</a:t>
            </a:r>
            <a:endParaRPr lang="da-DK" sz="4000" b="1" dirty="0">
              <a:solidFill>
                <a:schemeClr val="bg1"/>
              </a:solidFill>
            </a:endParaRPr>
          </a:p>
        </p:txBody>
      </p:sp>
    </p:spTree>
    <p:extLst>
      <p:ext uri="{BB962C8B-B14F-4D97-AF65-F5344CB8AC3E}">
        <p14:creationId xmlns:p14="http://schemas.microsoft.com/office/powerpoint/2010/main" val="197338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800000"/>
          </a:xfrm>
        </p:spPr>
        <p:txBody>
          <a:bodyPr/>
          <a:lstStyle/>
          <a:p>
            <a:pPr algn="ctr"/>
            <a:r>
              <a:rPr lang="da-DK" dirty="0" smtClean="0"/>
              <a:t>VIDEREGÅENDE UDDANNELSER</a:t>
            </a:r>
            <a:endParaRPr lang="da-DK" dirty="0"/>
          </a:p>
        </p:txBody>
      </p:sp>
      <p:cxnSp>
        <p:nvCxnSpPr>
          <p:cNvPr id="4" name="Lige forbindelse 3"/>
          <p:cNvCxnSpPr/>
          <p:nvPr/>
        </p:nvCxnSpPr>
        <p:spPr>
          <a:xfrm>
            <a:off x="1896728" y="5182922"/>
            <a:ext cx="8582586"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5" name="Rektangel 4"/>
          <p:cNvSpPr/>
          <p:nvPr/>
        </p:nvSpPr>
        <p:spPr>
          <a:xfrm>
            <a:off x="2496456" y="4034020"/>
            <a:ext cx="2380343" cy="1160935"/>
          </a:xfrm>
          <a:prstGeom prst="rect">
            <a:avLst/>
          </a:prstGeom>
          <a:solidFill>
            <a:srgbClr val="3FAC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t>Korte</a:t>
            </a:r>
          </a:p>
          <a:p>
            <a:pPr algn="ctr"/>
            <a:r>
              <a:rPr lang="da-DK" sz="1600" b="1" dirty="0"/>
              <a:t>Videregående Uddannelser</a:t>
            </a:r>
          </a:p>
        </p:txBody>
      </p:sp>
      <p:sp>
        <p:nvSpPr>
          <p:cNvPr id="6" name="Rektangel 5"/>
          <p:cNvSpPr/>
          <p:nvPr/>
        </p:nvSpPr>
        <p:spPr>
          <a:xfrm>
            <a:off x="4876802" y="3003506"/>
            <a:ext cx="2380343" cy="2191449"/>
          </a:xfrm>
          <a:prstGeom prst="rect">
            <a:avLst/>
          </a:prstGeom>
          <a:solidFill>
            <a:srgbClr val="3FAC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t>Mellemlange</a:t>
            </a:r>
          </a:p>
          <a:p>
            <a:pPr algn="ctr"/>
            <a:r>
              <a:rPr lang="da-DK" sz="2000" b="1" dirty="0"/>
              <a:t>Videregående Uddannelser</a:t>
            </a:r>
          </a:p>
        </p:txBody>
      </p:sp>
      <p:sp>
        <p:nvSpPr>
          <p:cNvPr id="7" name="Rektangel 6"/>
          <p:cNvSpPr/>
          <p:nvPr/>
        </p:nvSpPr>
        <p:spPr>
          <a:xfrm>
            <a:off x="7257147" y="1779544"/>
            <a:ext cx="2380343" cy="3415411"/>
          </a:xfrm>
          <a:prstGeom prst="rect">
            <a:avLst/>
          </a:prstGeom>
          <a:solidFill>
            <a:srgbClr val="3FAC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t>Lange</a:t>
            </a:r>
          </a:p>
          <a:p>
            <a:pPr algn="ctr"/>
            <a:r>
              <a:rPr lang="da-DK" sz="2800" b="1" dirty="0"/>
              <a:t>Videregående Uddannelser</a:t>
            </a:r>
          </a:p>
        </p:txBody>
      </p:sp>
      <p:sp>
        <p:nvSpPr>
          <p:cNvPr id="8" name="Rektangel 3"/>
          <p:cNvSpPr/>
          <p:nvPr/>
        </p:nvSpPr>
        <p:spPr>
          <a:xfrm rot="18900000" flipH="1">
            <a:off x="-535165" y="281792"/>
            <a:ext cx="2274004" cy="603975"/>
          </a:xfrm>
          <a:custGeom>
            <a:avLst/>
            <a:gdLst>
              <a:gd name="connsiteX0" fmla="*/ 0 w 2793999"/>
              <a:gd name="connsiteY0" fmla="*/ 0 h 503569"/>
              <a:gd name="connsiteX1" fmla="*/ 2793999 w 2793999"/>
              <a:gd name="connsiteY1" fmla="*/ 0 h 503569"/>
              <a:gd name="connsiteX2" fmla="*/ 2793999 w 2793999"/>
              <a:gd name="connsiteY2" fmla="*/ 503569 h 503569"/>
              <a:gd name="connsiteX3" fmla="*/ 0 w 2793999"/>
              <a:gd name="connsiteY3" fmla="*/ 503569 h 503569"/>
              <a:gd name="connsiteX4" fmla="*/ 0 w 2793999"/>
              <a:gd name="connsiteY4" fmla="*/ 0 h 503569"/>
              <a:gd name="connsiteX0" fmla="*/ 0 w 2793999"/>
              <a:gd name="connsiteY0" fmla="*/ 1 h 503570"/>
              <a:gd name="connsiteX1" fmla="*/ 1872026 w 2793999"/>
              <a:gd name="connsiteY1" fmla="*/ 0 h 503570"/>
              <a:gd name="connsiteX2" fmla="*/ 2793999 w 2793999"/>
              <a:gd name="connsiteY2" fmla="*/ 503570 h 503570"/>
              <a:gd name="connsiteX3" fmla="*/ 0 w 2793999"/>
              <a:gd name="connsiteY3" fmla="*/ 503570 h 503570"/>
              <a:gd name="connsiteX4" fmla="*/ 0 w 2793999"/>
              <a:gd name="connsiteY4" fmla="*/ 1 h 503570"/>
              <a:gd name="connsiteX0" fmla="*/ 0 w 2374920"/>
              <a:gd name="connsiteY0" fmla="*/ 1 h 503570"/>
              <a:gd name="connsiteX1" fmla="*/ 1872026 w 2374920"/>
              <a:gd name="connsiteY1" fmla="*/ 0 h 503570"/>
              <a:gd name="connsiteX2" fmla="*/ 2374920 w 2374920"/>
              <a:gd name="connsiteY2" fmla="*/ 491597 h 503570"/>
              <a:gd name="connsiteX3" fmla="*/ 0 w 2374920"/>
              <a:gd name="connsiteY3" fmla="*/ 503570 h 503570"/>
              <a:gd name="connsiteX4" fmla="*/ 0 w 2374920"/>
              <a:gd name="connsiteY4" fmla="*/ 1 h 503570"/>
              <a:gd name="connsiteX0" fmla="*/ 0 w 2362947"/>
              <a:gd name="connsiteY0" fmla="*/ 1 h 503570"/>
              <a:gd name="connsiteX1" fmla="*/ 1872026 w 2362947"/>
              <a:gd name="connsiteY1" fmla="*/ 0 h 503570"/>
              <a:gd name="connsiteX2" fmla="*/ 2362947 w 2362947"/>
              <a:gd name="connsiteY2" fmla="*/ 491597 h 503570"/>
              <a:gd name="connsiteX3" fmla="*/ 0 w 2362947"/>
              <a:gd name="connsiteY3" fmla="*/ 503570 h 503570"/>
              <a:gd name="connsiteX4" fmla="*/ 0 w 2362947"/>
              <a:gd name="connsiteY4" fmla="*/ 1 h 503570"/>
              <a:gd name="connsiteX0" fmla="*/ 951908 w 2362947"/>
              <a:gd name="connsiteY0" fmla="*/ 5988 h 503570"/>
              <a:gd name="connsiteX1" fmla="*/ 1872026 w 2362947"/>
              <a:gd name="connsiteY1" fmla="*/ 0 h 503570"/>
              <a:gd name="connsiteX2" fmla="*/ 2362947 w 2362947"/>
              <a:gd name="connsiteY2" fmla="*/ 491597 h 503570"/>
              <a:gd name="connsiteX3" fmla="*/ 0 w 2362947"/>
              <a:gd name="connsiteY3" fmla="*/ 503570 h 503570"/>
              <a:gd name="connsiteX4" fmla="*/ 951908 w 2362947"/>
              <a:gd name="connsiteY4" fmla="*/ 5988 h 503570"/>
              <a:gd name="connsiteX0" fmla="*/ 484934 w 1895973"/>
              <a:gd name="connsiteY0" fmla="*/ 5988 h 503570"/>
              <a:gd name="connsiteX1" fmla="*/ 1405052 w 1895973"/>
              <a:gd name="connsiteY1" fmla="*/ 0 h 503570"/>
              <a:gd name="connsiteX2" fmla="*/ 1895973 w 1895973"/>
              <a:gd name="connsiteY2" fmla="*/ 491597 h 503570"/>
              <a:gd name="connsiteX3" fmla="*/ 0 w 1895973"/>
              <a:gd name="connsiteY3" fmla="*/ 503570 h 503570"/>
              <a:gd name="connsiteX4" fmla="*/ 484934 w 1895973"/>
              <a:gd name="connsiteY4" fmla="*/ 5988 h 503570"/>
              <a:gd name="connsiteX0" fmla="*/ 508882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508882 w 1895973"/>
              <a:gd name="connsiteY4" fmla="*/ 5987 h 503570"/>
              <a:gd name="connsiteX0" fmla="*/ 496908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496908 w 1895973"/>
              <a:gd name="connsiteY4" fmla="*/ 5987 h 50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73" h="503570">
                <a:moveTo>
                  <a:pt x="496908" y="5987"/>
                </a:moveTo>
                <a:lnTo>
                  <a:pt x="1405052" y="0"/>
                </a:lnTo>
                <a:lnTo>
                  <a:pt x="1895973" y="491597"/>
                </a:lnTo>
                <a:lnTo>
                  <a:pt x="0" y="503570"/>
                </a:lnTo>
                <a:lnTo>
                  <a:pt x="496908" y="5987"/>
                </a:lnTo>
                <a:close/>
              </a:path>
            </a:pathLst>
          </a:custGeom>
          <a:solidFill>
            <a:srgbClr val="FA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dirty="0" smtClean="0">
                <a:solidFill>
                  <a:schemeClr val="bg1"/>
                </a:solidFill>
              </a:rPr>
              <a:t>HHX</a:t>
            </a:r>
            <a:endParaRPr lang="da-DK" sz="4000" b="1" dirty="0">
              <a:solidFill>
                <a:schemeClr val="bg1"/>
              </a:solidFill>
            </a:endParaRPr>
          </a:p>
        </p:txBody>
      </p:sp>
    </p:spTree>
    <p:extLst>
      <p:ext uri="{BB962C8B-B14F-4D97-AF65-F5344CB8AC3E}">
        <p14:creationId xmlns:p14="http://schemas.microsoft.com/office/powerpoint/2010/main" val="118901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800000"/>
          </a:xfrm>
        </p:spPr>
        <p:txBody>
          <a:bodyPr/>
          <a:lstStyle/>
          <a:p>
            <a:pPr algn="ctr"/>
            <a:r>
              <a:rPr lang="da-DK" b="1" dirty="0" smtClean="0"/>
              <a:t>HHX PÅ KHS – HVEM ER VI?</a:t>
            </a:r>
            <a:endParaRPr lang="da-DK" b="1" dirty="0"/>
          </a:p>
        </p:txBody>
      </p:sp>
      <p:sp>
        <p:nvSpPr>
          <p:cNvPr id="3" name="Pladsholder til indhold 2"/>
          <p:cNvSpPr>
            <a:spLocks noGrp="1"/>
          </p:cNvSpPr>
          <p:nvPr>
            <p:ph idx="1"/>
          </p:nvPr>
        </p:nvSpPr>
        <p:spPr>
          <a:xfrm>
            <a:off x="720000" y="1800000"/>
            <a:ext cx="5376000" cy="4043377"/>
          </a:xfrm>
        </p:spPr>
        <p:txBody>
          <a:bodyPr/>
          <a:lstStyle/>
          <a:p>
            <a:r>
              <a:rPr lang="da-DK" dirty="0"/>
              <a:t>Høj faglighed</a:t>
            </a:r>
          </a:p>
          <a:p>
            <a:r>
              <a:rPr lang="da-DK" dirty="0"/>
              <a:t>Globalt tænkende</a:t>
            </a:r>
          </a:p>
          <a:p>
            <a:r>
              <a:rPr lang="da-DK" dirty="0"/>
              <a:t>Erhvervsrettet undervisning</a:t>
            </a:r>
          </a:p>
          <a:p>
            <a:r>
              <a:rPr lang="da-DK" dirty="0"/>
              <a:t>Dannelse</a:t>
            </a:r>
          </a:p>
          <a:p>
            <a:r>
              <a:rPr lang="da-DK" dirty="0"/>
              <a:t>Sociale aktiviteter</a:t>
            </a:r>
          </a:p>
          <a:p>
            <a:r>
              <a:rPr lang="da-DK" dirty="0"/>
              <a:t>Læring</a:t>
            </a:r>
          </a:p>
          <a:p>
            <a:pPr marL="0" indent="0">
              <a:buNone/>
            </a:pPr>
            <a:endParaRPr lang="da-DK" dirty="0"/>
          </a:p>
          <a:p>
            <a:endParaRPr lang="da-DK" dirty="0"/>
          </a:p>
        </p:txBody>
      </p:sp>
      <p:sp>
        <p:nvSpPr>
          <p:cNvPr id="7" name="Rektangel 3"/>
          <p:cNvSpPr/>
          <p:nvPr/>
        </p:nvSpPr>
        <p:spPr>
          <a:xfrm rot="18900000" flipH="1">
            <a:off x="-535165" y="281792"/>
            <a:ext cx="2274004" cy="603975"/>
          </a:xfrm>
          <a:custGeom>
            <a:avLst/>
            <a:gdLst>
              <a:gd name="connsiteX0" fmla="*/ 0 w 2793999"/>
              <a:gd name="connsiteY0" fmla="*/ 0 h 503569"/>
              <a:gd name="connsiteX1" fmla="*/ 2793999 w 2793999"/>
              <a:gd name="connsiteY1" fmla="*/ 0 h 503569"/>
              <a:gd name="connsiteX2" fmla="*/ 2793999 w 2793999"/>
              <a:gd name="connsiteY2" fmla="*/ 503569 h 503569"/>
              <a:gd name="connsiteX3" fmla="*/ 0 w 2793999"/>
              <a:gd name="connsiteY3" fmla="*/ 503569 h 503569"/>
              <a:gd name="connsiteX4" fmla="*/ 0 w 2793999"/>
              <a:gd name="connsiteY4" fmla="*/ 0 h 503569"/>
              <a:gd name="connsiteX0" fmla="*/ 0 w 2793999"/>
              <a:gd name="connsiteY0" fmla="*/ 1 h 503570"/>
              <a:gd name="connsiteX1" fmla="*/ 1872026 w 2793999"/>
              <a:gd name="connsiteY1" fmla="*/ 0 h 503570"/>
              <a:gd name="connsiteX2" fmla="*/ 2793999 w 2793999"/>
              <a:gd name="connsiteY2" fmla="*/ 503570 h 503570"/>
              <a:gd name="connsiteX3" fmla="*/ 0 w 2793999"/>
              <a:gd name="connsiteY3" fmla="*/ 503570 h 503570"/>
              <a:gd name="connsiteX4" fmla="*/ 0 w 2793999"/>
              <a:gd name="connsiteY4" fmla="*/ 1 h 503570"/>
              <a:gd name="connsiteX0" fmla="*/ 0 w 2374920"/>
              <a:gd name="connsiteY0" fmla="*/ 1 h 503570"/>
              <a:gd name="connsiteX1" fmla="*/ 1872026 w 2374920"/>
              <a:gd name="connsiteY1" fmla="*/ 0 h 503570"/>
              <a:gd name="connsiteX2" fmla="*/ 2374920 w 2374920"/>
              <a:gd name="connsiteY2" fmla="*/ 491597 h 503570"/>
              <a:gd name="connsiteX3" fmla="*/ 0 w 2374920"/>
              <a:gd name="connsiteY3" fmla="*/ 503570 h 503570"/>
              <a:gd name="connsiteX4" fmla="*/ 0 w 2374920"/>
              <a:gd name="connsiteY4" fmla="*/ 1 h 503570"/>
              <a:gd name="connsiteX0" fmla="*/ 0 w 2362947"/>
              <a:gd name="connsiteY0" fmla="*/ 1 h 503570"/>
              <a:gd name="connsiteX1" fmla="*/ 1872026 w 2362947"/>
              <a:gd name="connsiteY1" fmla="*/ 0 h 503570"/>
              <a:gd name="connsiteX2" fmla="*/ 2362947 w 2362947"/>
              <a:gd name="connsiteY2" fmla="*/ 491597 h 503570"/>
              <a:gd name="connsiteX3" fmla="*/ 0 w 2362947"/>
              <a:gd name="connsiteY3" fmla="*/ 503570 h 503570"/>
              <a:gd name="connsiteX4" fmla="*/ 0 w 2362947"/>
              <a:gd name="connsiteY4" fmla="*/ 1 h 503570"/>
              <a:gd name="connsiteX0" fmla="*/ 951908 w 2362947"/>
              <a:gd name="connsiteY0" fmla="*/ 5988 h 503570"/>
              <a:gd name="connsiteX1" fmla="*/ 1872026 w 2362947"/>
              <a:gd name="connsiteY1" fmla="*/ 0 h 503570"/>
              <a:gd name="connsiteX2" fmla="*/ 2362947 w 2362947"/>
              <a:gd name="connsiteY2" fmla="*/ 491597 h 503570"/>
              <a:gd name="connsiteX3" fmla="*/ 0 w 2362947"/>
              <a:gd name="connsiteY3" fmla="*/ 503570 h 503570"/>
              <a:gd name="connsiteX4" fmla="*/ 951908 w 2362947"/>
              <a:gd name="connsiteY4" fmla="*/ 5988 h 503570"/>
              <a:gd name="connsiteX0" fmla="*/ 484934 w 1895973"/>
              <a:gd name="connsiteY0" fmla="*/ 5988 h 503570"/>
              <a:gd name="connsiteX1" fmla="*/ 1405052 w 1895973"/>
              <a:gd name="connsiteY1" fmla="*/ 0 h 503570"/>
              <a:gd name="connsiteX2" fmla="*/ 1895973 w 1895973"/>
              <a:gd name="connsiteY2" fmla="*/ 491597 h 503570"/>
              <a:gd name="connsiteX3" fmla="*/ 0 w 1895973"/>
              <a:gd name="connsiteY3" fmla="*/ 503570 h 503570"/>
              <a:gd name="connsiteX4" fmla="*/ 484934 w 1895973"/>
              <a:gd name="connsiteY4" fmla="*/ 5988 h 503570"/>
              <a:gd name="connsiteX0" fmla="*/ 508882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508882 w 1895973"/>
              <a:gd name="connsiteY4" fmla="*/ 5987 h 503570"/>
              <a:gd name="connsiteX0" fmla="*/ 496908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496908 w 1895973"/>
              <a:gd name="connsiteY4" fmla="*/ 5987 h 50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73" h="503570">
                <a:moveTo>
                  <a:pt x="496908" y="5987"/>
                </a:moveTo>
                <a:lnTo>
                  <a:pt x="1405052" y="0"/>
                </a:lnTo>
                <a:lnTo>
                  <a:pt x="1895973" y="491597"/>
                </a:lnTo>
                <a:lnTo>
                  <a:pt x="0" y="503570"/>
                </a:lnTo>
                <a:lnTo>
                  <a:pt x="496908" y="5987"/>
                </a:lnTo>
                <a:close/>
              </a:path>
            </a:pathLst>
          </a:custGeom>
          <a:solidFill>
            <a:srgbClr val="FA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dirty="0" smtClean="0">
                <a:solidFill>
                  <a:schemeClr val="bg1"/>
                </a:solidFill>
              </a:rPr>
              <a:t>HHX</a:t>
            </a:r>
            <a:endParaRPr lang="da-DK" sz="4000" b="1" dirty="0">
              <a:solidFill>
                <a:schemeClr val="bg1"/>
              </a:solidFill>
            </a:endParaRPr>
          </a:p>
        </p:txBody>
      </p:sp>
      <p:grpSp>
        <p:nvGrpSpPr>
          <p:cNvPr id="5" name="Gruppe 4"/>
          <p:cNvGrpSpPr/>
          <p:nvPr/>
        </p:nvGrpSpPr>
        <p:grpSpPr>
          <a:xfrm>
            <a:off x="7361909" y="1647000"/>
            <a:ext cx="3564181" cy="3564000"/>
            <a:chOff x="8296619" y="2330627"/>
            <a:chExt cx="3564181" cy="3564000"/>
          </a:xfrm>
        </p:grpSpPr>
        <p:pic>
          <p:nvPicPr>
            <p:cNvPr id="12" name="Bille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619" y="2330627"/>
              <a:ext cx="1782000" cy="1188000"/>
            </a:xfrm>
            <a:prstGeom prst="rect">
              <a:avLst/>
            </a:prstGeom>
          </p:spPr>
        </p:pic>
        <p:pic>
          <p:nvPicPr>
            <p:cNvPr id="17" name="Billed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8800" y="2330627"/>
              <a:ext cx="1781819" cy="1188000"/>
            </a:xfrm>
            <a:prstGeom prst="rect">
              <a:avLst/>
            </a:prstGeom>
          </p:spPr>
        </p:pic>
        <p:pic>
          <p:nvPicPr>
            <p:cNvPr id="22" name="Billed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874" y="4706627"/>
              <a:ext cx="1782000" cy="1188000"/>
            </a:xfrm>
            <a:prstGeom prst="rect">
              <a:avLst/>
            </a:prstGeom>
          </p:spPr>
        </p:pic>
        <p:pic>
          <p:nvPicPr>
            <p:cNvPr id="24" name="Billed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8874" y="4706627"/>
              <a:ext cx="1781852" cy="1188000"/>
            </a:xfrm>
            <a:prstGeom prst="rect">
              <a:avLst/>
            </a:prstGeom>
          </p:spPr>
        </p:pic>
        <p:pic>
          <p:nvPicPr>
            <p:cNvPr id="30" name="Billed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8800" y="3518627"/>
              <a:ext cx="1782000" cy="1188000"/>
            </a:xfrm>
            <a:prstGeom prst="rect">
              <a:avLst/>
            </a:prstGeom>
          </p:spPr>
        </p:pic>
        <p:pic>
          <p:nvPicPr>
            <p:cNvPr id="31" name="Billed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96874" y="3518627"/>
              <a:ext cx="1782000" cy="1188000"/>
            </a:xfrm>
            <a:prstGeom prst="rect">
              <a:avLst/>
            </a:prstGeom>
          </p:spPr>
        </p:pic>
      </p:grpSp>
    </p:spTree>
    <p:extLst>
      <p:ext uri="{BB962C8B-B14F-4D97-AF65-F5344CB8AC3E}">
        <p14:creationId xmlns:p14="http://schemas.microsoft.com/office/powerpoint/2010/main" val="2725012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1999" cy="1800000"/>
          </a:xfrm>
        </p:spPr>
        <p:txBody>
          <a:bodyPr>
            <a:noAutofit/>
          </a:bodyPr>
          <a:lstStyle/>
          <a:p>
            <a:pPr algn="ctr"/>
            <a:r>
              <a:rPr lang="da-DK" b="1" dirty="0" smtClean="0"/>
              <a:t>ANDRE FAGLIGE AKTIVITETER</a:t>
            </a:r>
            <a:endParaRPr lang="da-DK" b="1" dirty="0"/>
          </a:p>
        </p:txBody>
      </p:sp>
      <p:sp>
        <p:nvSpPr>
          <p:cNvPr id="3" name="Pladsholder til indhold 2"/>
          <p:cNvSpPr>
            <a:spLocks noGrp="1"/>
          </p:cNvSpPr>
          <p:nvPr>
            <p:ph idx="1"/>
          </p:nvPr>
        </p:nvSpPr>
        <p:spPr>
          <a:xfrm>
            <a:off x="720000" y="1800000"/>
            <a:ext cx="10559716" cy="4043377"/>
          </a:xfrm>
        </p:spPr>
        <p:txBody>
          <a:bodyPr>
            <a:normAutofit/>
          </a:bodyPr>
          <a:lstStyle/>
          <a:p>
            <a:r>
              <a:rPr lang="da-DK" dirty="0"/>
              <a:t>ERASMUS </a:t>
            </a:r>
          </a:p>
          <a:p>
            <a:r>
              <a:rPr lang="da-DK" dirty="0"/>
              <a:t>EU Translation Program</a:t>
            </a:r>
          </a:p>
          <a:p>
            <a:r>
              <a:rPr lang="da-DK" dirty="0"/>
              <a:t>Talentprogram</a:t>
            </a:r>
          </a:p>
          <a:p>
            <a:r>
              <a:rPr lang="da-DK" dirty="0"/>
              <a:t>DM Erhvervscase</a:t>
            </a:r>
          </a:p>
          <a:p>
            <a:r>
              <a:rPr lang="da-DK" dirty="0"/>
              <a:t>DM Nationaløkonomi</a:t>
            </a:r>
          </a:p>
          <a:p>
            <a:r>
              <a:rPr lang="da-DK" dirty="0"/>
              <a:t>Young Enterprise konkurrencer (</a:t>
            </a:r>
            <a:r>
              <a:rPr lang="da-DK" dirty="0" err="1"/>
              <a:t>Iværksætteri</a:t>
            </a:r>
            <a:r>
              <a:rPr lang="da-DK" dirty="0"/>
              <a:t>)</a:t>
            </a:r>
          </a:p>
          <a:p>
            <a:r>
              <a:rPr lang="da-DK" dirty="0" err="1"/>
              <a:t>BusinessCombat</a:t>
            </a:r>
            <a:endParaRPr lang="da-DK" dirty="0"/>
          </a:p>
        </p:txBody>
      </p:sp>
      <p:sp>
        <p:nvSpPr>
          <p:cNvPr id="7" name="Rektangel 3"/>
          <p:cNvSpPr/>
          <p:nvPr/>
        </p:nvSpPr>
        <p:spPr>
          <a:xfrm rot="18900000" flipH="1">
            <a:off x="-535165" y="281792"/>
            <a:ext cx="2274004" cy="603975"/>
          </a:xfrm>
          <a:custGeom>
            <a:avLst/>
            <a:gdLst>
              <a:gd name="connsiteX0" fmla="*/ 0 w 2793999"/>
              <a:gd name="connsiteY0" fmla="*/ 0 h 503569"/>
              <a:gd name="connsiteX1" fmla="*/ 2793999 w 2793999"/>
              <a:gd name="connsiteY1" fmla="*/ 0 h 503569"/>
              <a:gd name="connsiteX2" fmla="*/ 2793999 w 2793999"/>
              <a:gd name="connsiteY2" fmla="*/ 503569 h 503569"/>
              <a:gd name="connsiteX3" fmla="*/ 0 w 2793999"/>
              <a:gd name="connsiteY3" fmla="*/ 503569 h 503569"/>
              <a:gd name="connsiteX4" fmla="*/ 0 w 2793999"/>
              <a:gd name="connsiteY4" fmla="*/ 0 h 503569"/>
              <a:gd name="connsiteX0" fmla="*/ 0 w 2793999"/>
              <a:gd name="connsiteY0" fmla="*/ 1 h 503570"/>
              <a:gd name="connsiteX1" fmla="*/ 1872026 w 2793999"/>
              <a:gd name="connsiteY1" fmla="*/ 0 h 503570"/>
              <a:gd name="connsiteX2" fmla="*/ 2793999 w 2793999"/>
              <a:gd name="connsiteY2" fmla="*/ 503570 h 503570"/>
              <a:gd name="connsiteX3" fmla="*/ 0 w 2793999"/>
              <a:gd name="connsiteY3" fmla="*/ 503570 h 503570"/>
              <a:gd name="connsiteX4" fmla="*/ 0 w 2793999"/>
              <a:gd name="connsiteY4" fmla="*/ 1 h 503570"/>
              <a:gd name="connsiteX0" fmla="*/ 0 w 2374920"/>
              <a:gd name="connsiteY0" fmla="*/ 1 h 503570"/>
              <a:gd name="connsiteX1" fmla="*/ 1872026 w 2374920"/>
              <a:gd name="connsiteY1" fmla="*/ 0 h 503570"/>
              <a:gd name="connsiteX2" fmla="*/ 2374920 w 2374920"/>
              <a:gd name="connsiteY2" fmla="*/ 491597 h 503570"/>
              <a:gd name="connsiteX3" fmla="*/ 0 w 2374920"/>
              <a:gd name="connsiteY3" fmla="*/ 503570 h 503570"/>
              <a:gd name="connsiteX4" fmla="*/ 0 w 2374920"/>
              <a:gd name="connsiteY4" fmla="*/ 1 h 503570"/>
              <a:gd name="connsiteX0" fmla="*/ 0 w 2362947"/>
              <a:gd name="connsiteY0" fmla="*/ 1 h 503570"/>
              <a:gd name="connsiteX1" fmla="*/ 1872026 w 2362947"/>
              <a:gd name="connsiteY1" fmla="*/ 0 h 503570"/>
              <a:gd name="connsiteX2" fmla="*/ 2362947 w 2362947"/>
              <a:gd name="connsiteY2" fmla="*/ 491597 h 503570"/>
              <a:gd name="connsiteX3" fmla="*/ 0 w 2362947"/>
              <a:gd name="connsiteY3" fmla="*/ 503570 h 503570"/>
              <a:gd name="connsiteX4" fmla="*/ 0 w 2362947"/>
              <a:gd name="connsiteY4" fmla="*/ 1 h 503570"/>
              <a:gd name="connsiteX0" fmla="*/ 951908 w 2362947"/>
              <a:gd name="connsiteY0" fmla="*/ 5988 h 503570"/>
              <a:gd name="connsiteX1" fmla="*/ 1872026 w 2362947"/>
              <a:gd name="connsiteY1" fmla="*/ 0 h 503570"/>
              <a:gd name="connsiteX2" fmla="*/ 2362947 w 2362947"/>
              <a:gd name="connsiteY2" fmla="*/ 491597 h 503570"/>
              <a:gd name="connsiteX3" fmla="*/ 0 w 2362947"/>
              <a:gd name="connsiteY3" fmla="*/ 503570 h 503570"/>
              <a:gd name="connsiteX4" fmla="*/ 951908 w 2362947"/>
              <a:gd name="connsiteY4" fmla="*/ 5988 h 503570"/>
              <a:gd name="connsiteX0" fmla="*/ 484934 w 1895973"/>
              <a:gd name="connsiteY0" fmla="*/ 5988 h 503570"/>
              <a:gd name="connsiteX1" fmla="*/ 1405052 w 1895973"/>
              <a:gd name="connsiteY1" fmla="*/ 0 h 503570"/>
              <a:gd name="connsiteX2" fmla="*/ 1895973 w 1895973"/>
              <a:gd name="connsiteY2" fmla="*/ 491597 h 503570"/>
              <a:gd name="connsiteX3" fmla="*/ 0 w 1895973"/>
              <a:gd name="connsiteY3" fmla="*/ 503570 h 503570"/>
              <a:gd name="connsiteX4" fmla="*/ 484934 w 1895973"/>
              <a:gd name="connsiteY4" fmla="*/ 5988 h 503570"/>
              <a:gd name="connsiteX0" fmla="*/ 508882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508882 w 1895973"/>
              <a:gd name="connsiteY4" fmla="*/ 5987 h 503570"/>
              <a:gd name="connsiteX0" fmla="*/ 496908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496908 w 1895973"/>
              <a:gd name="connsiteY4" fmla="*/ 5987 h 50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73" h="503570">
                <a:moveTo>
                  <a:pt x="496908" y="5987"/>
                </a:moveTo>
                <a:lnTo>
                  <a:pt x="1405052" y="0"/>
                </a:lnTo>
                <a:lnTo>
                  <a:pt x="1895973" y="491597"/>
                </a:lnTo>
                <a:lnTo>
                  <a:pt x="0" y="503570"/>
                </a:lnTo>
                <a:lnTo>
                  <a:pt x="496908" y="5987"/>
                </a:lnTo>
                <a:close/>
              </a:path>
            </a:pathLst>
          </a:custGeom>
          <a:solidFill>
            <a:srgbClr val="FA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dirty="0" smtClean="0">
                <a:solidFill>
                  <a:schemeClr val="bg1"/>
                </a:solidFill>
              </a:rPr>
              <a:t>HHX</a:t>
            </a:r>
            <a:endParaRPr lang="da-DK" sz="4000" b="1" dirty="0">
              <a:solidFill>
                <a:schemeClr val="bg1"/>
              </a:solidFill>
            </a:endParaRPr>
          </a:p>
        </p:txBody>
      </p:sp>
      <p:grpSp>
        <p:nvGrpSpPr>
          <p:cNvPr id="5" name="Gruppe 4"/>
          <p:cNvGrpSpPr/>
          <p:nvPr/>
        </p:nvGrpSpPr>
        <p:grpSpPr>
          <a:xfrm>
            <a:off x="8088184" y="1658528"/>
            <a:ext cx="3564267" cy="3540944"/>
            <a:chOff x="7997350" y="1494369"/>
            <a:chExt cx="3564267" cy="3540944"/>
          </a:xfrm>
        </p:grpSpPr>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9617" y="2685448"/>
              <a:ext cx="1781822" cy="1188000"/>
            </a:xfrm>
            <a:prstGeom prst="rect">
              <a:avLst/>
            </a:prstGeom>
          </p:spPr>
        </p:pic>
        <p:pic>
          <p:nvPicPr>
            <p:cNvPr id="16" name="Billed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7790" y="3844234"/>
              <a:ext cx="1781827" cy="1188000"/>
            </a:xfrm>
            <a:prstGeom prst="rect">
              <a:avLst/>
            </a:prstGeom>
          </p:spPr>
        </p:pic>
        <p:pic>
          <p:nvPicPr>
            <p:cNvPr id="19" name="Billed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7439" y="2654695"/>
              <a:ext cx="1782000" cy="1188000"/>
            </a:xfrm>
            <a:prstGeom prst="rect">
              <a:avLst/>
            </a:prstGeom>
          </p:spPr>
        </p:pic>
        <p:pic>
          <p:nvPicPr>
            <p:cNvPr id="21" name="Billed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7350" y="1494369"/>
              <a:ext cx="1782000" cy="1188000"/>
            </a:xfrm>
            <a:prstGeom prst="rect">
              <a:avLst/>
            </a:prstGeom>
          </p:spPr>
        </p:pic>
        <p:pic>
          <p:nvPicPr>
            <p:cNvPr id="24" name="Billed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79617" y="3847313"/>
              <a:ext cx="1782000" cy="1188000"/>
            </a:xfrm>
            <a:prstGeom prst="rect">
              <a:avLst/>
            </a:prstGeom>
          </p:spPr>
        </p:pic>
        <p:pic>
          <p:nvPicPr>
            <p:cNvPr id="25" name="Billed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9528" y="1495139"/>
              <a:ext cx="1782000" cy="1188000"/>
            </a:xfrm>
            <a:prstGeom prst="rect">
              <a:avLst/>
            </a:prstGeom>
          </p:spPr>
        </p:pic>
      </p:grpSp>
    </p:spTree>
    <p:extLst>
      <p:ext uri="{BB962C8B-B14F-4D97-AF65-F5344CB8AC3E}">
        <p14:creationId xmlns:p14="http://schemas.microsoft.com/office/powerpoint/2010/main" val="1952732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800000"/>
          </a:xfrm>
        </p:spPr>
        <p:txBody>
          <a:bodyPr/>
          <a:lstStyle/>
          <a:p>
            <a:pPr algn="ctr"/>
            <a:r>
              <a:rPr lang="da-DK" b="1" dirty="0" smtClean="0"/>
              <a:t>SOCIALE AKTIVITETER</a:t>
            </a:r>
            <a:endParaRPr lang="da-DK" b="1" dirty="0"/>
          </a:p>
        </p:txBody>
      </p:sp>
      <p:sp>
        <p:nvSpPr>
          <p:cNvPr id="3" name="Pladsholder til indhold 2"/>
          <p:cNvSpPr>
            <a:spLocks noGrp="1"/>
          </p:cNvSpPr>
          <p:nvPr>
            <p:ph idx="1"/>
          </p:nvPr>
        </p:nvSpPr>
        <p:spPr>
          <a:xfrm>
            <a:off x="720000" y="1800000"/>
            <a:ext cx="5376000" cy="4043377"/>
          </a:xfrm>
        </p:spPr>
        <p:txBody>
          <a:bodyPr/>
          <a:lstStyle/>
          <a:p>
            <a:r>
              <a:rPr lang="da-DK" dirty="0" smtClean="0"/>
              <a:t>Elevråd</a:t>
            </a:r>
            <a:endParaRPr lang="da-DK" dirty="0"/>
          </a:p>
          <a:p>
            <a:r>
              <a:rPr lang="da-DK" dirty="0"/>
              <a:t>Skoleblad – Merkurs </a:t>
            </a:r>
          </a:p>
          <a:p>
            <a:r>
              <a:rPr lang="da-DK" dirty="0"/>
              <a:t>Debatklub</a:t>
            </a:r>
          </a:p>
          <a:p>
            <a:r>
              <a:rPr lang="da-DK" dirty="0"/>
              <a:t>Tutorer (elev-t-elev)</a:t>
            </a:r>
          </a:p>
          <a:p>
            <a:r>
              <a:rPr lang="da-DK" dirty="0"/>
              <a:t>Festudvalg</a:t>
            </a:r>
          </a:p>
        </p:txBody>
      </p:sp>
      <p:sp>
        <p:nvSpPr>
          <p:cNvPr id="7" name="Rektangel 3"/>
          <p:cNvSpPr/>
          <p:nvPr/>
        </p:nvSpPr>
        <p:spPr>
          <a:xfrm rot="18900000" flipH="1">
            <a:off x="-535165" y="281792"/>
            <a:ext cx="2274004" cy="603975"/>
          </a:xfrm>
          <a:custGeom>
            <a:avLst/>
            <a:gdLst>
              <a:gd name="connsiteX0" fmla="*/ 0 w 2793999"/>
              <a:gd name="connsiteY0" fmla="*/ 0 h 503569"/>
              <a:gd name="connsiteX1" fmla="*/ 2793999 w 2793999"/>
              <a:gd name="connsiteY1" fmla="*/ 0 h 503569"/>
              <a:gd name="connsiteX2" fmla="*/ 2793999 w 2793999"/>
              <a:gd name="connsiteY2" fmla="*/ 503569 h 503569"/>
              <a:gd name="connsiteX3" fmla="*/ 0 w 2793999"/>
              <a:gd name="connsiteY3" fmla="*/ 503569 h 503569"/>
              <a:gd name="connsiteX4" fmla="*/ 0 w 2793999"/>
              <a:gd name="connsiteY4" fmla="*/ 0 h 503569"/>
              <a:gd name="connsiteX0" fmla="*/ 0 w 2793999"/>
              <a:gd name="connsiteY0" fmla="*/ 1 h 503570"/>
              <a:gd name="connsiteX1" fmla="*/ 1872026 w 2793999"/>
              <a:gd name="connsiteY1" fmla="*/ 0 h 503570"/>
              <a:gd name="connsiteX2" fmla="*/ 2793999 w 2793999"/>
              <a:gd name="connsiteY2" fmla="*/ 503570 h 503570"/>
              <a:gd name="connsiteX3" fmla="*/ 0 w 2793999"/>
              <a:gd name="connsiteY3" fmla="*/ 503570 h 503570"/>
              <a:gd name="connsiteX4" fmla="*/ 0 w 2793999"/>
              <a:gd name="connsiteY4" fmla="*/ 1 h 503570"/>
              <a:gd name="connsiteX0" fmla="*/ 0 w 2374920"/>
              <a:gd name="connsiteY0" fmla="*/ 1 h 503570"/>
              <a:gd name="connsiteX1" fmla="*/ 1872026 w 2374920"/>
              <a:gd name="connsiteY1" fmla="*/ 0 h 503570"/>
              <a:gd name="connsiteX2" fmla="*/ 2374920 w 2374920"/>
              <a:gd name="connsiteY2" fmla="*/ 491597 h 503570"/>
              <a:gd name="connsiteX3" fmla="*/ 0 w 2374920"/>
              <a:gd name="connsiteY3" fmla="*/ 503570 h 503570"/>
              <a:gd name="connsiteX4" fmla="*/ 0 w 2374920"/>
              <a:gd name="connsiteY4" fmla="*/ 1 h 503570"/>
              <a:gd name="connsiteX0" fmla="*/ 0 w 2362947"/>
              <a:gd name="connsiteY0" fmla="*/ 1 h 503570"/>
              <a:gd name="connsiteX1" fmla="*/ 1872026 w 2362947"/>
              <a:gd name="connsiteY1" fmla="*/ 0 h 503570"/>
              <a:gd name="connsiteX2" fmla="*/ 2362947 w 2362947"/>
              <a:gd name="connsiteY2" fmla="*/ 491597 h 503570"/>
              <a:gd name="connsiteX3" fmla="*/ 0 w 2362947"/>
              <a:gd name="connsiteY3" fmla="*/ 503570 h 503570"/>
              <a:gd name="connsiteX4" fmla="*/ 0 w 2362947"/>
              <a:gd name="connsiteY4" fmla="*/ 1 h 503570"/>
              <a:gd name="connsiteX0" fmla="*/ 951908 w 2362947"/>
              <a:gd name="connsiteY0" fmla="*/ 5988 h 503570"/>
              <a:gd name="connsiteX1" fmla="*/ 1872026 w 2362947"/>
              <a:gd name="connsiteY1" fmla="*/ 0 h 503570"/>
              <a:gd name="connsiteX2" fmla="*/ 2362947 w 2362947"/>
              <a:gd name="connsiteY2" fmla="*/ 491597 h 503570"/>
              <a:gd name="connsiteX3" fmla="*/ 0 w 2362947"/>
              <a:gd name="connsiteY3" fmla="*/ 503570 h 503570"/>
              <a:gd name="connsiteX4" fmla="*/ 951908 w 2362947"/>
              <a:gd name="connsiteY4" fmla="*/ 5988 h 503570"/>
              <a:gd name="connsiteX0" fmla="*/ 484934 w 1895973"/>
              <a:gd name="connsiteY0" fmla="*/ 5988 h 503570"/>
              <a:gd name="connsiteX1" fmla="*/ 1405052 w 1895973"/>
              <a:gd name="connsiteY1" fmla="*/ 0 h 503570"/>
              <a:gd name="connsiteX2" fmla="*/ 1895973 w 1895973"/>
              <a:gd name="connsiteY2" fmla="*/ 491597 h 503570"/>
              <a:gd name="connsiteX3" fmla="*/ 0 w 1895973"/>
              <a:gd name="connsiteY3" fmla="*/ 503570 h 503570"/>
              <a:gd name="connsiteX4" fmla="*/ 484934 w 1895973"/>
              <a:gd name="connsiteY4" fmla="*/ 5988 h 503570"/>
              <a:gd name="connsiteX0" fmla="*/ 508882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508882 w 1895973"/>
              <a:gd name="connsiteY4" fmla="*/ 5987 h 503570"/>
              <a:gd name="connsiteX0" fmla="*/ 496908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496908 w 1895973"/>
              <a:gd name="connsiteY4" fmla="*/ 5987 h 50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73" h="503570">
                <a:moveTo>
                  <a:pt x="496908" y="5987"/>
                </a:moveTo>
                <a:lnTo>
                  <a:pt x="1405052" y="0"/>
                </a:lnTo>
                <a:lnTo>
                  <a:pt x="1895973" y="491597"/>
                </a:lnTo>
                <a:lnTo>
                  <a:pt x="0" y="503570"/>
                </a:lnTo>
                <a:lnTo>
                  <a:pt x="496908" y="5987"/>
                </a:lnTo>
                <a:close/>
              </a:path>
            </a:pathLst>
          </a:custGeom>
          <a:solidFill>
            <a:srgbClr val="FA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dirty="0" smtClean="0">
                <a:solidFill>
                  <a:schemeClr val="bg1"/>
                </a:solidFill>
              </a:rPr>
              <a:t>HHX</a:t>
            </a:r>
            <a:endParaRPr lang="da-DK" sz="4000" b="1" dirty="0">
              <a:solidFill>
                <a:schemeClr val="bg1"/>
              </a:solidFill>
            </a:endParaRPr>
          </a:p>
        </p:txBody>
      </p:sp>
      <p:grpSp>
        <p:nvGrpSpPr>
          <p:cNvPr id="4" name="Gruppe 3"/>
          <p:cNvGrpSpPr/>
          <p:nvPr/>
        </p:nvGrpSpPr>
        <p:grpSpPr>
          <a:xfrm>
            <a:off x="7364129" y="1645694"/>
            <a:ext cx="3559741" cy="3566611"/>
            <a:chOff x="6897242" y="1736116"/>
            <a:chExt cx="3559741" cy="3566611"/>
          </a:xfrm>
        </p:grpSpPr>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983" y="2924116"/>
              <a:ext cx="1782000" cy="1188000"/>
            </a:xfrm>
            <a:prstGeom prst="rect">
              <a:avLst/>
            </a:prstGeom>
          </p:spPr>
        </p:pic>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5057" y="4112116"/>
              <a:ext cx="1781852" cy="1188000"/>
            </a:xfrm>
            <a:prstGeom prst="rect">
              <a:avLst/>
            </a:prstGeom>
          </p:spPr>
        </p:pic>
        <p:pic>
          <p:nvPicPr>
            <p:cNvPr id="13" name="Bille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7242" y="2924116"/>
              <a:ext cx="1782000" cy="1188000"/>
            </a:xfrm>
            <a:prstGeom prst="rect">
              <a:avLst/>
            </a:prstGeom>
          </p:spPr>
        </p:pic>
        <p:pic>
          <p:nvPicPr>
            <p:cNvPr id="17" name="Billed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7242" y="1736116"/>
              <a:ext cx="1781819" cy="1188000"/>
            </a:xfrm>
            <a:prstGeom prst="rect">
              <a:avLst/>
            </a:prstGeom>
          </p:spPr>
        </p:pic>
        <p:pic>
          <p:nvPicPr>
            <p:cNvPr id="18" name="Billed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7242" y="4114727"/>
              <a:ext cx="1781852" cy="1188000"/>
            </a:xfrm>
            <a:prstGeom prst="rect">
              <a:avLst/>
            </a:prstGeom>
          </p:spPr>
        </p:pic>
        <p:pic>
          <p:nvPicPr>
            <p:cNvPr id="19" name="Billed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5057" y="1739561"/>
              <a:ext cx="1781852" cy="1188000"/>
            </a:xfrm>
            <a:prstGeom prst="rect">
              <a:avLst/>
            </a:prstGeom>
          </p:spPr>
        </p:pic>
      </p:grpSp>
    </p:spTree>
    <p:extLst>
      <p:ext uri="{BB962C8B-B14F-4D97-AF65-F5344CB8AC3E}">
        <p14:creationId xmlns:p14="http://schemas.microsoft.com/office/powerpoint/2010/main" val="183726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0" y="0"/>
            <a:ext cx="12192000" cy="1800000"/>
          </a:xfrm>
        </p:spPr>
        <p:txBody>
          <a:bodyPr>
            <a:normAutofit/>
          </a:bodyPr>
          <a:lstStyle/>
          <a:p>
            <a:pPr lvl="0" algn="ctr">
              <a:spcBef>
                <a:spcPct val="20000"/>
              </a:spcBef>
            </a:pPr>
            <a:r>
              <a:rPr lang="da-DK" altLang="da-DK" b="1" dirty="0" smtClean="0"/>
              <a:t>TRADITIONER</a:t>
            </a:r>
            <a:endParaRPr lang="da-DK" altLang="da-DK" b="1" dirty="0"/>
          </a:p>
        </p:txBody>
      </p:sp>
      <p:sp>
        <p:nvSpPr>
          <p:cNvPr id="3" name="Pladsholder til indhold 2"/>
          <p:cNvSpPr>
            <a:spLocks noGrp="1"/>
          </p:cNvSpPr>
          <p:nvPr>
            <p:ph idx="1"/>
          </p:nvPr>
        </p:nvSpPr>
        <p:spPr>
          <a:xfrm>
            <a:off x="720000" y="1800000"/>
            <a:ext cx="5088135" cy="3292203"/>
          </a:xfrm>
        </p:spPr>
        <p:txBody>
          <a:bodyPr/>
          <a:lstStyle/>
          <a:p>
            <a:r>
              <a:rPr lang="da-DK" dirty="0"/>
              <a:t>Gallafest</a:t>
            </a:r>
          </a:p>
          <a:p>
            <a:r>
              <a:rPr lang="da-DK" dirty="0"/>
              <a:t>Sportsdag</a:t>
            </a:r>
          </a:p>
          <a:p>
            <a:r>
              <a:rPr lang="da-DK" dirty="0"/>
              <a:t>Håndboldhold</a:t>
            </a:r>
          </a:p>
          <a:p>
            <a:r>
              <a:rPr lang="da-DK" dirty="0" err="1"/>
              <a:t>SuperQuiz</a:t>
            </a:r>
            <a:endParaRPr lang="da-DK" dirty="0"/>
          </a:p>
          <a:p>
            <a:r>
              <a:rPr lang="da-DK" sz="3200" dirty="0"/>
              <a:t>GEKH – </a:t>
            </a:r>
            <a:r>
              <a:rPr lang="da-DK" dirty="0"/>
              <a:t>Gamle elevers klub</a:t>
            </a:r>
            <a:endParaRPr lang="da-DK" sz="3200" dirty="0"/>
          </a:p>
        </p:txBody>
      </p:sp>
      <p:sp>
        <p:nvSpPr>
          <p:cNvPr id="8" name="Rektangel 3"/>
          <p:cNvSpPr/>
          <p:nvPr/>
        </p:nvSpPr>
        <p:spPr>
          <a:xfrm rot="18900000" flipH="1">
            <a:off x="-535165" y="281792"/>
            <a:ext cx="2274004" cy="603975"/>
          </a:xfrm>
          <a:custGeom>
            <a:avLst/>
            <a:gdLst>
              <a:gd name="connsiteX0" fmla="*/ 0 w 2793999"/>
              <a:gd name="connsiteY0" fmla="*/ 0 h 503569"/>
              <a:gd name="connsiteX1" fmla="*/ 2793999 w 2793999"/>
              <a:gd name="connsiteY1" fmla="*/ 0 h 503569"/>
              <a:gd name="connsiteX2" fmla="*/ 2793999 w 2793999"/>
              <a:gd name="connsiteY2" fmla="*/ 503569 h 503569"/>
              <a:gd name="connsiteX3" fmla="*/ 0 w 2793999"/>
              <a:gd name="connsiteY3" fmla="*/ 503569 h 503569"/>
              <a:gd name="connsiteX4" fmla="*/ 0 w 2793999"/>
              <a:gd name="connsiteY4" fmla="*/ 0 h 503569"/>
              <a:gd name="connsiteX0" fmla="*/ 0 w 2793999"/>
              <a:gd name="connsiteY0" fmla="*/ 1 h 503570"/>
              <a:gd name="connsiteX1" fmla="*/ 1872026 w 2793999"/>
              <a:gd name="connsiteY1" fmla="*/ 0 h 503570"/>
              <a:gd name="connsiteX2" fmla="*/ 2793999 w 2793999"/>
              <a:gd name="connsiteY2" fmla="*/ 503570 h 503570"/>
              <a:gd name="connsiteX3" fmla="*/ 0 w 2793999"/>
              <a:gd name="connsiteY3" fmla="*/ 503570 h 503570"/>
              <a:gd name="connsiteX4" fmla="*/ 0 w 2793999"/>
              <a:gd name="connsiteY4" fmla="*/ 1 h 503570"/>
              <a:gd name="connsiteX0" fmla="*/ 0 w 2374920"/>
              <a:gd name="connsiteY0" fmla="*/ 1 h 503570"/>
              <a:gd name="connsiteX1" fmla="*/ 1872026 w 2374920"/>
              <a:gd name="connsiteY1" fmla="*/ 0 h 503570"/>
              <a:gd name="connsiteX2" fmla="*/ 2374920 w 2374920"/>
              <a:gd name="connsiteY2" fmla="*/ 491597 h 503570"/>
              <a:gd name="connsiteX3" fmla="*/ 0 w 2374920"/>
              <a:gd name="connsiteY3" fmla="*/ 503570 h 503570"/>
              <a:gd name="connsiteX4" fmla="*/ 0 w 2374920"/>
              <a:gd name="connsiteY4" fmla="*/ 1 h 503570"/>
              <a:gd name="connsiteX0" fmla="*/ 0 w 2362947"/>
              <a:gd name="connsiteY0" fmla="*/ 1 h 503570"/>
              <a:gd name="connsiteX1" fmla="*/ 1872026 w 2362947"/>
              <a:gd name="connsiteY1" fmla="*/ 0 h 503570"/>
              <a:gd name="connsiteX2" fmla="*/ 2362947 w 2362947"/>
              <a:gd name="connsiteY2" fmla="*/ 491597 h 503570"/>
              <a:gd name="connsiteX3" fmla="*/ 0 w 2362947"/>
              <a:gd name="connsiteY3" fmla="*/ 503570 h 503570"/>
              <a:gd name="connsiteX4" fmla="*/ 0 w 2362947"/>
              <a:gd name="connsiteY4" fmla="*/ 1 h 503570"/>
              <a:gd name="connsiteX0" fmla="*/ 951908 w 2362947"/>
              <a:gd name="connsiteY0" fmla="*/ 5988 h 503570"/>
              <a:gd name="connsiteX1" fmla="*/ 1872026 w 2362947"/>
              <a:gd name="connsiteY1" fmla="*/ 0 h 503570"/>
              <a:gd name="connsiteX2" fmla="*/ 2362947 w 2362947"/>
              <a:gd name="connsiteY2" fmla="*/ 491597 h 503570"/>
              <a:gd name="connsiteX3" fmla="*/ 0 w 2362947"/>
              <a:gd name="connsiteY3" fmla="*/ 503570 h 503570"/>
              <a:gd name="connsiteX4" fmla="*/ 951908 w 2362947"/>
              <a:gd name="connsiteY4" fmla="*/ 5988 h 503570"/>
              <a:gd name="connsiteX0" fmla="*/ 484934 w 1895973"/>
              <a:gd name="connsiteY0" fmla="*/ 5988 h 503570"/>
              <a:gd name="connsiteX1" fmla="*/ 1405052 w 1895973"/>
              <a:gd name="connsiteY1" fmla="*/ 0 h 503570"/>
              <a:gd name="connsiteX2" fmla="*/ 1895973 w 1895973"/>
              <a:gd name="connsiteY2" fmla="*/ 491597 h 503570"/>
              <a:gd name="connsiteX3" fmla="*/ 0 w 1895973"/>
              <a:gd name="connsiteY3" fmla="*/ 503570 h 503570"/>
              <a:gd name="connsiteX4" fmla="*/ 484934 w 1895973"/>
              <a:gd name="connsiteY4" fmla="*/ 5988 h 503570"/>
              <a:gd name="connsiteX0" fmla="*/ 508882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508882 w 1895973"/>
              <a:gd name="connsiteY4" fmla="*/ 5987 h 503570"/>
              <a:gd name="connsiteX0" fmla="*/ 496908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496908 w 1895973"/>
              <a:gd name="connsiteY4" fmla="*/ 5987 h 50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73" h="503570">
                <a:moveTo>
                  <a:pt x="496908" y="5987"/>
                </a:moveTo>
                <a:lnTo>
                  <a:pt x="1405052" y="0"/>
                </a:lnTo>
                <a:lnTo>
                  <a:pt x="1895973" y="491597"/>
                </a:lnTo>
                <a:lnTo>
                  <a:pt x="0" y="503570"/>
                </a:lnTo>
                <a:lnTo>
                  <a:pt x="496908" y="5987"/>
                </a:lnTo>
                <a:close/>
              </a:path>
            </a:pathLst>
          </a:custGeom>
          <a:solidFill>
            <a:srgbClr val="FA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dirty="0" smtClean="0">
                <a:solidFill>
                  <a:schemeClr val="bg1"/>
                </a:solidFill>
              </a:rPr>
              <a:t>HHX</a:t>
            </a:r>
            <a:endParaRPr lang="da-DK" sz="4000" b="1" dirty="0">
              <a:solidFill>
                <a:schemeClr val="bg1"/>
              </a:solidFill>
            </a:endParaRPr>
          </a:p>
        </p:txBody>
      </p:sp>
      <p:grpSp>
        <p:nvGrpSpPr>
          <p:cNvPr id="4" name="Gruppe 3"/>
          <p:cNvGrpSpPr/>
          <p:nvPr/>
        </p:nvGrpSpPr>
        <p:grpSpPr>
          <a:xfrm>
            <a:off x="7217663" y="1664102"/>
            <a:ext cx="3564808" cy="3564000"/>
            <a:chOff x="8047838" y="2075205"/>
            <a:chExt cx="3564808" cy="3564000"/>
          </a:xfrm>
        </p:grpSpPr>
        <p:pic>
          <p:nvPicPr>
            <p:cNvPr id="10" name="Bille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0646" y="4451205"/>
              <a:ext cx="1782000" cy="1188000"/>
            </a:xfrm>
            <a:prstGeom prst="rect">
              <a:avLst/>
            </a:prstGeom>
          </p:spPr>
        </p:pic>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316" y="3263205"/>
              <a:ext cx="1782000" cy="1188000"/>
            </a:xfrm>
            <a:prstGeom prst="rect">
              <a:avLst/>
            </a:prstGeom>
          </p:spPr>
        </p:pic>
        <p:pic>
          <p:nvPicPr>
            <p:cNvPr id="12" name="Billed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464" y="4451205"/>
              <a:ext cx="1782182" cy="1188000"/>
            </a:xfrm>
            <a:prstGeom prst="rect">
              <a:avLst/>
            </a:prstGeom>
          </p:spPr>
        </p:pic>
        <p:pic>
          <p:nvPicPr>
            <p:cNvPr id="13" name="Billed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0794" y="3263205"/>
              <a:ext cx="1781852" cy="1188000"/>
            </a:xfrm>
            <a:prstGeom prst="rect">
              <a:avLst/>
            </a:prstGeom>
          </p:spPr>
        </p:pic>
        <p:pic>
          <p:nvPicPr>
            <p:cNvPr id="14" name="Billed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7838" y="2075205"/>
              <a:ext cx="1782000" cy="1188000"/>
            </a:xfrm>
            <a:prstGeom prst="rect">
              <a:avLst/>
            </a:prstGeom>
          </p:spPr>
        </p:pic>
        <p:pic>
          <p:nvPicPr>
            <p:cNvPr id="15" name="Billed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30316" y="2075205"/>
              <a:ext cx="1782000" cy="1188000"/>
            </a:xfrm>
            <a:prstGeom prst="rect">
              <a:avLst/>
            </a:prstGeom>
          </p:spPr>
        </p:pic>
      </p:grpSp>
    </p:spTree>
    <p:extLst>
      <p:ext uri="{BB962C8B-B14F-4D97-AF65-F5344CB8AC3E}">
        <p14:creationId xmlns:p14="http://schemas.microsoft.com/office/powerpoint/2010/main" val="198303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252751" y="2066125"/>
            <a:ext cx="5723725" cy="2729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266" name="Titel 1"/>
          <p:cNvSpPr>
            <a:spLocks noGrp="1"/>
          </p:cNvSpPr>
          <p:nvPr>
            <p:ph type="title"/>
          </p:nvPr>
        </p:nvSpPr>
        <p:spPr>
          <a:xfrm>
            <a:off x="1981200" y="0"/>
            <a:ext cx="8229600" cy="1800000"/>
          </a:xfrm>
        </p:spPr>
        <p:txBody>
          <a:bodyPr>
            <a:normAutofit/>
          </a:bodyPr>
          <a:lstStyle/>
          <a:p>
            <a:pPr algn="ctr" eaLnBrk="1" hangingPunct="1"/>
            <a:r>
              <a:rPr lang="da-DK" altLang="da-DK" b="1" dirty="0" smtClean="0"/>
              <a:t>DET VAR DEJLIGT AT SE JER</a:t>
            </a:r>
            <a:endParaRPr lang="da-DK" altLang="da-DK" b="1" dirty="0"/>
          </a:p>
        </p:txBody>
      </p:sp>
      <p:sp>
        <p:nvSpPr>
          <p:cNvPr id="5" name="Rektangel 3"/>
          <p:cNvSpPr/>
          <p:nvPr/>
        </p:nvSpPr>
        <p:spPr>
          <a:xfrm rot="18900000" flipH="1">
            <a:off x="-543842" y="281792"/>
            <a:ext cx="2274004" cy="603975"/>
          </a:xfrm>
          <a:custGeom>
            <a:avLst/>
            <a:gdLst>
              <a:gd name="connsiteX0" fmla="*/ 0 w 2793999"/>
              <a:gd name="connsiteY0" fmla="*/ 0 h 503569"/>
              <a:gd name="connsiteX1" fmla="*/ 2793999 w 2793999"/>
              <a:gd name="connsiteY1" fmla="*/ 0 h 503569"/>
              <a:gd name="connsiteX2" fmla="*/ 2793999 w 2793999"/>
              <a:gd name="connsiteY2" fmla="*/ 503569 h 503569"/>
              <a:gd name="connsiteX3" fmla="*/ 0 w 2793999"/>
              <a:gd name="connsiteY3" fmla="*/ 503569 h 503569"/>
              <a:gd name="connsiteX4" fmla="*/ 0 w 2793999"/>
              <a:gd name="connsiteY4" fmla="*/ 0 h 503569"/>
              <a:gd name="connsiteX0" fmla="*/ 0 w 2793999"/>
              <a:gd name="connsiteY0" fmla="*/ 1 h 503570"/>
              <a:gd name="connsiteX1" fmla="*/ 1872026 w 2793999"/>
              <a:gd name="connsiteY1" fmla="*/ 0 h 503570"/>
              <a:gd name="connsiteX2" fmla="*/ 2793999 w 2793999"/>
              <a:gd name="connsiteY2" fmla="*/ 503570 h 503570"/>
              <a:gd name="connsiteX3" fmla="*/ 0 w 2793999"/>
              <a:gd name="connsiteY3" fmla="*/ 503570 h 503570"/>
              <a:gd name="connsiteX4" fmla="*/ 0 w 2793999"/>
              <a:gd name="connsiteY4" fmla="*/ 1 h 503570"/>
              <a:gd name="connsiteX0" fmla="*/ 0 w 2374920"/>
              <a:gd name="connsiteY0" fmla="*/ 1 h 503570"/>
              <a:gd name="connsiteX1" fmla="*/ 1872026 w 2374920"/>
              <a:gd name="connsiteY1" fmla="*/ 0 h 503570"/>
              <a:gd name="connsiteX2" fmla="*/ 2374920 w 2374920"/>
              <a:gd name="connsiteY2" fmla="*/ 491597 h 503570"/>
              <a:gd name="connsiteX3" fmla="*/ 0 w 2374920"/>
              <a:gd name="connsiteY3" fmla="*/ 503570 h 503570"/>
              <a:gd name="connsiteX4" fmla="*/ 0 w 2374920"/>
              <a:gd name="connsiteY4" fmla="*/ 1 h 503570"/>
              <a:gd name="connsiteX0" fmla="*/ 0 w 2362947"/>
              <a:gd name="connsiteY0" fmla="*/ 1 h 503570"/>
              <a:gd name="connsiteX1" fmla="*/ 1872026 w 2362947"/>
              <a:gd name="connsiteY1" fmla="*/ 0 h 503570"/>
              <a:gd name="connsiteX2" fmla="*/ 2362947 w 2362947"/>
              <a:gd name="connsiteY2" fmla="*/ 491597 h 503570"/>
              <a:gd name="connsiteX3" fmla="*/ 0 w 2362947"/>
              <a:gd name="connsiteY3" fmla="*/ 503570 h 503570"/>
              <a:gd name="connsiteX4" fmla="*/ 0 w 2362947"/>
              <a:gd name="connsiteY4" fmla="*/ 1 h 503570"/>
              <a:gd name="connsiteX0" fmla="*/ 951908 w 2362947"/>
              <a:gd name="connsiteY0" fmla="*/ 5988 h 503570"/>
              <a:gd name="connsiteX1" fmla="*/ 1872026 w 2362947"/>
              <a:gd name="connsiteY1" fmla="*/ 0 h 503570"/>
              <a:gd name="connsiteX2" fmla="*/ 2362947 w 2362947"/>
              <a:gd name="connsiteY2" fmla="*/ 491597 h 503570"/>
              <a:gd name="connsiteX3" fmla="*/ 0 w 2362947"/>
              <a:gd name="connsiteY3" fmla="*/ 503570 h 503570"/>
              <a:gd name="connsiteX4" fmla="*/ 951908 w 2362947"/>
              <a:gd name="connsiteY4" fmla="*/ 5988 h 503570"/>
              <a:gd name="connsiteX0" fmla="*/ 484934 w 1895973"/>
              <a:gd name="connsiteY0" fmla="*/ 5988 h 503570"/>
              <a:gd name="connsiteX1" fmla="*/ 1405052 w 1895973"/>
              <a:gd name="connsiteY1" fmla="*/ 0 h 503570"/>
              <a:gd name="connsiteX2" fmla="*/ 1895973 w 1895973"/>
              <a:gd name="connsiteY2" fmla="*/ 491597 h 503570"/>
              <a:gd name="connsiteX3" fmla="*/ 0 w 1895973"/>
              <a:gd name="connsiteY3" fmla="*/ 503570 h 503570"/>
              <a:gd name="connsiteX4" fmla="*/ 484934 w 1895973"/>
              <a:gd name="connsiteY4" fmla="*/ 5988 h 503570"/>
              <a:gd name="connsiteX0" fmla="*/ 508882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508882 w 1895973"/>
              <a:gd name="connsiteY4" fmla="*/ 5987 h 503570"/>
              <a:gd name="connsiteX0" fmla="*/ 496908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496908 w 1895973"/>
              <a:gd name="connsiteY4" fmla="*/ 5987 h 50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73" h="503570">
                <a:moveTo>
                  <a:pt x="496908" y="5987"/>
                </a:moveTo>
                <a:lnTo>
                  <a:pt x="1405052" y="0"/>
                </a:lnTo>
                <a:lnTo>
                  <a:pt x="1895973" y="491597"/>
                </a:lnTo>
                <a:lnTo>
                  <a:pt x="0" y="503570"/>
                </a:lnTo>
                <a:lnTo>
                  <a:pt x="496908" y="5987"/>
                </a:lnTo>
                <a:close/>
              </a:path>
            </a:pathLst>
          </a:custGeom>
          <a:solidFill>
            <a:srgbClr val="EB6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dirty="0"/>
              <a:t>KHS</a:t>
            </a:r>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2000" y="2217754"/>
            <a:ext cx="5148000" cy="2422492"/>
          </a:xfrm>
          <a:prstGeom prst="rect">
            <a:avLst/>
          </a:prstGeom>
        </p:spPr>
      </p:pic>
    </p:spTree>
    <p:extLst>
      <p:ext uri="{BB962C8B-B14F-4D97-AF65-F5344CB8AC3E}">
        <p14:creationId xmlns:p14="http://schemas.microsoft.com/office/powerpoint/2010/main" val="1664355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6142" y="0"/>
            <a:ext cx="10559716" cy="1800000"/>
          </a:xfrm>
        </p:spPr>
        <p:txBody>
          <a:bodyPr/>
          <a:lstStyle/>
          <a:p>
            <a:pPr algn="ctr"/>
            <a:r>
              <a:rPr lang="da-DK" dirty="0">
                <a:latin typeface="+mn-lt"/>
              </a:rPr>
              <a:t>KØGE HANDELSSKOLE UDBYDER:</a:t>
            </a:r>
          </a:p>
        </p:txBody>
      </p:sp>
      <p:pic>
        <p:nvPicPr>
          <p:cNvPr id="5" name="Billede 4"/>
          <p:cNvPicPr>
            <a:picLocks noChangeAspect="1"/>
          </p:cNvPicPr>
          <p:nvPr/>
        </p:nvPicPr>
        <p:blipFill rotWithShape="1">
          <a:blip r:embed="rId2" cstate="print">
            <a:extLst>
              <a:ext uri="{28A0092B-C50C-407E-A947-70E740481C1C}">
                <a14:useLocalDpi xmlns:a14="http://schemas.microsoft.com/office/drawing/2010/main" val="0"/>
              </a:ext>
            </a:extLst>
          </a:blip>
          <a:srcRect b="19676"/>
          <a:stretch/>
        </p:blipFill>
        <p:spPr>
          <a:xfrm>
            <a:off x="2010000" y="1711621"/>
            <a:ext cx="8172000" cy="3434758"/>
          </a:xfrm>
          <a:prstGeom prst="rect">
            <a:avLst/>
          </a:prstGeom>
        </p:spPr>
      </p:pic>
      <p:sp>
        <p:nvSpPr>
          <p:cNvPr id="8" name="Rektangel 3"/>
          <p:cNvSpPr/>
          <p:nvPr/>
        </p:nvSpPr>
        <p:spPr>
          <a:xfrm rot="18900000" flipH="1">
            <a:off x="-543842" y="281792"/>
            <a:ext cx="2274004" cy="603975"/>
          </a:xfrm>
          <a:custGeom>
            <a:avLst/>
            <a:gdLst>
              <a:gd name="connsiteX0" fmla="*/ 0 w 2793999"/>
              <a:gd name="connsiteY0" fmla="*/ 0 h 503569"/>
              <a:gd name="connsiteX1" fmla="*/ 2793999 w 2793999"/>
              <a:gd name="connsiteY1" fmla="*/ 0 h 503569"/>
              <a:gd name="connsiteX2" fmla="*/ 2793999 w 2793999"/>
              <a:gd name="connsiteY2" fmla="*/ 503569 h 503569"/>
              <a:gd name="connsiteX3" fmla="*/ 0 w 2793999"/>
              <a:gd name="connsiteY3" fmla="*/ 503569 h 503569"/>
              <a:gd name="connsiteX4" fmla="*/ 0 w 2793999"/>
              <a:gd name="connsiteY4" fmla="*/ 0 h 503569"/>
              <a:gd name="connsiteX0" fmla="*/ 0 w 2793999"/>
              <a:gd name="connsiteY0" fmla="*/ 1 h 503570"/>
              <a:gd name="connsiteX1" fmla="*/ 1872026 w 2793999"/>
              <a:gd name="connsiteY1" fmla="*/ 0 h 503570"/>
              <a:gd name="connsiteX2" fmla="*/ 2793999 w 2793999"/>
              <a:gd name="connsiteY2" fmla="*/ 503570 h 503570"/>
              <a:gd name="connsiteX3" fmla="*/ 0 w 2793999"/>
              <a:gd name="connsiteY3" fmla="*/ 503570 h 503570"/>
              <a:gd name="connsiteX4" fmla="*/ 0 w 2793999"/>
              <a:gd name="connsiteY4" fmla="*/ 1 h 503570"/>
              <a:gd name="connsiteX0" fmla="*/ 0 w 2374920"/>
              <a:gd name="connsiteY0" fmla="*/ 1 h 503570"/>
              <a:gd name="connsiteX1" fmla="*/ 1872026 w 2374920"/>
              <a:gd name="connsiteY1" fmla="*/ 0 h 503570"/>
              <a:gd name="connsiteX2" fmla="*/ 2374920 w 2374920"/>
              <a:gd name="connsiteY2" fmla="*/ 491597 h 503570"/>
              <a:gd name="connsiteX3" fmla="*/ 0 w 2374920"/>
              <a:gd name="connsiteY3" fmla="*/ 503570 h 503570"/>
              <a:gd name="connsiteX4" fmla="*/ 0 w 2374920"/>
              <a:gd name="connsiteY4" fmla="*/ 1 h 503570"/>
              <a:gd name="connsiteX0" fmla="*/ 0 w 2362947"/>
              <a:gd name="connsiteY0" fmla="*/ 1 h 503570"/>
              <a:gd name="connsiteX1" fmla="*/ 1872026 w 2362947"/>
              <a:gd name="connsiteY1" fmla="*/ 0 h 503570"/>
              <a:gd name="connsiteX2" fmla="*/ 2362947 w 2362947"/>
              <a:gd name="connsiteY2" fmla="*/ 491597 h 503570"/>
              <a:gd name="connsiteX3" fmla="*/ 0 w 2362947"/>
              <a:gd name="connsiteY3" fmla="*/ 503570 h 503570"/>
              <a:gd name="connsiteX4" fmla="*/ 0 w 2362947"/>
              <a:gd name="connsiteY4" fmla="*/ 1 h 503570"/>
              <a:gd name="connsiteX0" fmla="*/ 951908 w 2362947"/>
              <a:gd name="connsiteY0" fmla="*/ 5988 h 503570"/>
              <a:gd name="connsiteX1" fmla="*/ 1872026 w 2362947"/>
              <a:gd name="connsiteY1" fmla="*/ 0 h 503570"/>
              <a:gd name="connsiteX2" fmla="*/ 2362947 w 2362947"/>
              <a:gd name="connsiteY2" fmla="*/ 491597 h 503570"/>
              <a:gd name="connsiteX3" fmla="*/ 0 w 2362947"/>
              <a:gd name="connsiteY3" fmla="*/ 503570 h 503570"/>
              <a:gd name="connsiteX4" fmla="*/ 951908 w 2362947"/>
              <a:gd name="connsiteY4" fmla="*/ 5988 h 503570"/>
              <a:gd name="connsiteX0" fmla="*/ 484934 w 1895973"/>
              <a:gd name="connsiteY0" fmla="*/ 5988 h 503570"/>
              <a:gd name="connsiteX1" fmla="*/ 1405052 w 1895973"/>
              <a:gd name="connsiteY1" fmla="*/ 0 h 503570"/>
              <a:gd name="connsiteX2" fmla="*/ 1895973 w 1895973"/>
              <a:gd name="connsiteY2" fmla="*/ 491597 h 503570"/>
              <a:gd name="connsiteX3" fmla="*/ 0 w 1895973"/>
              <a:gd name="connsiteY3" fmla="*/ 503570 h 503570"/>
              <a:gd name="connsiteX4" fmla="*/ 484934 w 1895973"/>
              <a:gd name="connsiteY4" fmla="*/ 5988 h 503570"/>
              <a:gd name="connsiteX0" fmla="*/ 508882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508882 w 1895973"/>
              <a:gd name="connsiteY4" fmla="*/ 5987 h 503570"/>
              <a:gd name="connsiteX0" fmla="*/ 496908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496908 w 1895973"/>
              <a:gd name="connsiteY4" fmla="*/ 5987 h 50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73" h="503570">
                <a:moveTo>
                  <a:pt x="496908" y="5987"/>
                </a:moveTo>
                <a:lnTo>
                  <a:pt x="1405052" y="0"/>
                </a:lnTo>
                <a:lnTo>
                  <a:pt x="1895973" y="491597"/>
                </a:lnTo>
                <a:lnTo>
                  <a:pt x="0" y="503570"/>
                </a:lnTo>
                <a:lnTo>
                  <a:pt x="496908" y="5987"/>
                </a:lnTo>
                <a:close/>
              </a:path>
            </a:pathLst>
          </a:custGeom>
          <a:solidFill>
            <a:srgbClr val="EB6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dirty="0"/>
              <a:t>KHS</a:t>
            </a:r>
          </a:p>
        </p:txBody>
      </p:sp>
    </p:spTree>
    <p:extLst>
      <p:ext uri="{BB962C8B-B14F-4D97-AF65-F5344CB8AC3E}">
        <p14:creationId xmlns:p14="http://schemas.microsoft.com/office/powerpoint/2010/main" val="90093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800000"/>
          </a:xfrm>
        </p:spPr>
        <p:txBody>
          <a:bodyPr>
            <a:noAutofit/>
          </a:bodyPr>
          <a:lstStyle/>
          <a:p>
            <a:pPr algn="ctr"/>
            <a:r>
              <a:rPr lang="da-DK" b="1" dirty="0" smtClean="0"/>
              <a:t>UNGDOMSUDDANNELSER I DANMARK</a:t>
            </a:r>
            <a:endParaRPr lang="da-DK" b="1" dirty="0"/>
          </a:p>
        </p:txBody>
      </p:sp>
      <p:cxnSp>
        <p:nvCxnSpPr>
          <p:cNvPr id="5" name="Lige forbindelse 4"/>
          <p:cNvCxnSpPr/>
          <p:nvPr/>
        </p:nvCxnSpPr>
        <p:spPr>
          <a:xfrm flipV="1">
            <a:off x="1008000" y="2821069"/>
            <a:ext cx="10080000" cy="1991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kstfelt 6"/>
          <p:cNvSpPr txBox="1"/>
          <p:nvPr/>
        </p:nvSpPr>
        <p:spPr>
          <a:xfrm>
            <a:off x="3659969" y="5462414"/>
            <a:ext cx="4848763" cy="584775"/>
          </a:xfrm>
          <a:prstGeom prst="rect">
            <a:avLst/>
          </a:prstGeom>
          <a:noFill/>
        </p:spPr>
        <p:txBody>
          <a:bodyPr wrap="none" rtlCol="0">
            <a:spAutoFit/>
          </a:bodyPr>
          <a:lstStyle/>
          <a:p>
            <a:r>
              <a:rPr lang="da-DK" sz="3200" dirty="0">
                <a:solidFill>
                  <a:schemeClr val="bg1"/>
                </a:solidFill>
              </a:rPr>
              <a:t>Folkeskole 9. eller 10. klasse</a:t>
            </a:r>
          </a:p>
        </p:txBody>
      </p:sp>
      <p:sp>
        <p:nvSpPr>
          <p:cNvPr id="8" name="Tekstfelt 7"/>
          <p:cNvSpPr txBox="1"/>
          <p:nvPr/>
        </p:nvSpPr>
        <p:spPr>
          <a:xfrm>
            <a:off x="4866392" y="1208044"/>
            <a:ext cx="1958485" cy="1200329"/>
          </a:xfrm>
          <a:prstGeom prst="rect">
            <a:avLst/>
          </a:prstGeom>
          <a:noFill/>
        </p:spPr>
        <p:txBody>
          <a:bodyPr wrap="none" rtlCol="0">
            <a:spAutoFit/>
          </a:bodyPr>
          <a:lstStyle/>
          <a:p>
            <a:pPr algn="ctr"/>
            <a:r>
              <a:rPr lang="da-DK" sz="2400" b="1" dirty="0">
                <a:solidFill>
                  <a:srgbClr val="3FACE2"/>
                </a:solidFill>
              </a:rPr>
              <a:t>Lange</a:t>
            </a:r>
          </a:p>
          <a:p>
            <a:pPr algn="ctr"/>
            <a:r>
              <a:rPr lang="da-DK" sz="2400" b="1" dirty="0">
                <a:solidFill>
                  <a:srgbClr val="3FACE2"/>
                </a:solidFill>
              </a:rPr>
              <a:t>Videregående</a:t>
            </a:r>
          </a:p>
          <a:p>
            <a:pPr algn="ctr"/>
            <a:r>
              <a:rPr lang="da-DK" sz="2400" b="1" dirty="0">
                <a:solidFill>
                  <a:srgbClr val="3FACE2"/>
                </a:solidFill>
              </a:rPr>
              <a:t>uddannelser</a:t>
            </a:r>
          </a:p>
        </p:txBody>
      </p:sp>
      <p:sp>
        <p:nvSpPr>
          <p:cNvPr id="9" name="Tekstfelt 8"/>
          <p:cNvSpPr txBox="1"/>
          <p:nvPr/>
        </p:nvSpPr>
        <p:spPr>
          <a:xfrm>
            <a:off x="5317297" y="3394050"/>
            <a:ext cx="1088760" cy="707886"/>
          </a:xfrm>
          <a:prstGeom prst="rect">
            <a:avLst/>
          </a:prstGeom>
          <a:noFill/>
        </p:spPr>
        <p:txBody>
          <a:bodyPr wrap="none" rtlCol="0">
            <a:spAutoFit/>
          </a:bodyPr>
          <a:lstStyle/>
          <a:p>
            <a:r>
              <a:rPr lang="da-DK" sz="4000" dirty="0">
                <a:solidFill>
                  <a:srgbClr val="3FACE2"/>
                </a:solidFill>
              </a:rPr>
              <a:t>HHX</a:t>
            </a:r>
          </a:p>
        </p:txBody>
      </p:sp>
      <p:sp>
        <p:nvSpPr>
          <p:cNvPr id="10" name="Tekstfelt 9"/>
          <p:cNvSpPr txBox="1"/>
          <p:nvPr/>
        </p:nvSpPr>
        <p:spPr>
          <a:xfrm>
            <a:off x="6482268" y="3402941"/>
            <a:ext cx="1019831" cy="707886"/>
          </a:xfrm>
          <a:prstGeom prst="rect">
            <a:avLst/>
          </a:prstGeom>
          <a:noFill/>
        </p:spPr>
        <p:txBody>
          <a:bodyPr wrap="none" rtlCol="0">
            <a:spAutoFit/>
          </a:bodyPr>
          <a:lstStyle/>
          <a:p>
            <a:r>
              <a:rPr lang="da-DK" sz="4000" dirty="0">
                <a:solidFill>
                  <a:schemeClr val="tx1">
                    <a:lumMod val="65000"/>
                    <a:lumOff val="35000"/>
                  </a:schemeClr>
                </a:solidFill>
              </a:rPr>
              <a:t>HTX</a:t>
            </a:r>
          </a:p>
        </p:txBody>
      </p:sp>
      <p:sp>
        <p:nvSpPr>
          <p:cNvPr id="11" name="Tekstfelt 10"/>
          <p:cNvSpPr txBox="1"/>
          <p:nvPr/>
        </p:nvSpPr>
        <p:spPr>
          <a:xfrm>
            <a:off x="4183987" y="3414293"/>
            <a:ext cx="932948" cy="707886"/>
          </a:xfrm>
          <a:prstGeom prst="rect">
            <a:avLst/>
          </a:prstGeom>
          <a:noFill/>
        </p:spPr>
        <p:txBody>
          <a:bodyPr wrap="none" rtlCol="0">
            <a:spAutoFit/>
          </a:bodyPr>
          <a:lstStyle/>
          <a:p>
            <a:r>
              <a:rPr lang="da-DK" sz="4000" dirty="0">
                <a:solidFill>
                  <a:schemeClr val="tx1">
                    <a:lumMod val="65000"/>
                    <a:lumOff val="35000"/>
                  </a:schemeClr>
                </a:solidFill>
              </a:rPr>
              <a:t>STX</a:t>
            </a:r>
          </a:p>
        </p:txBody>
      </p:sp>
      <p:sp>
        <p:nvSpPr>
          <p:cNvPr id="12" name="Tekstfelt 11"/>
          <p:cNvSpPr txBox="1"/>
          <p:nvPr/>
        </p:nvSpPr>
        <p:spPr>
          <a:xfrm>
            <a:off x="2196268" y="3432844"/>
            <a:ext cx="777777" cy="984885"/>
          </a:xfrm>
          <a:prstGeom prst="rect">
            <a:avLst/>
          </a:prstGeom>
          <a:noFill/>
        </p:spPr>
        <p:txBody>
          <a:bodyPr wrap="none" rtlCol="0">
            <a:spAutoFit/>
          </a:bodyPr>
          <a:lstStyle/>
          <a:p>
            <a:r>
              <a:rPr lang="da-DK" sz="4000" dirty="0">
                <a:solidFill>
                  <a:schemeClr val="tx1">
                    <a:lumMod val="65000"/>
                    <a:lumOff val="35000"/>
                  </a:schemeClr>
                </a:solidFill>
              </a:rPr>
              <a:t>HF</a:t>
            </a:r>
          </a:p>
          <a:p>
            <a:r>
              <a:rPr lang="da-DK" dirty="0">
                <a:solidFill>
                  <a:schemeClr val="tx1">
                    <a:lumMod val="65000"/>
                    <a:lumOff val="35000"/>
                  </a:schemeClr>
                </a:solidFill>
              </a:rPr>
              <a:t>+ GSK </a:t>
            </a:r>
          </a:p>
        </p:txBody>
      </p:sp>
      <p:sp>
        <p:nvSpPr>
          <p:cNvPr id="13" name="Tekstfelt 12"/>
          <p:cNvSpPr txBox="1"/>
          <p:nvPr/>
        </p:nvSpPr>
        <p:spPr>
          <a:xfrm>
            <a:off x="9367815" y="3414293"/>
            <a:ext cx="1079142" cy="707886"/>
          </a:xfrm>
          <a:prstGeom prst="rect">
            <a:avLst/>
          </a:prstGeom>
          <a:noFill/>
        </p:spPr>
        <p:txBody>
          <a:bodyPr wrap="none" rtlCol="0">
            <a:spAutoFit/>
          </a:bodyPr>
          <a:lstStyle/>
          <a:p>
            <a:r>
              <a:rPr lang="da-DK" sz="4000" dirty="0">
                <a:solidFill>
                  <a:srgbClr val="CED842"/>
                </a:solidFill>
              </a:rPr>
              <a:t>EUD</a:t>
            </a:r>
          </a:p>
        </p:txBody>
      </p:sp>
      <p:sp>
        <p:nvSpPr>
          <p:cNvPr id="16" name="Tekstfelt 15"/>
          <p:cNvSpPr txBox="1"/>
          <p:nvPr/>
        </p:nvSpPr>
        <p:spPr>
          <a:xfrm>
            <a:off x="9606753" y="1823937"/>
            <a:ext cx="553357" cy="584775"/>
          </a:xfrm>
          <a:prstGeom prst="rect">
            <a:avLst/>
          </a:prstGeom>
          <a:noFill/>
        </p:spPr>
        <p:txBody>
          <a:bodyPr wrap="none" rtlCol="0">
            <a:spAutoFit/>
          </a:bodyPr>
          <a:lstStyle/>
          <a:p>
            <a:pPr algn="ctr"/>
            <a:r>
              <a:rPr lang="da-DK" sz="1600" b="1" dirty="0">
                <a:solidFill>
                  <a:srgbClr val="CED842"/>
                </a:solidFill>
              </a:rPr>
              <a:t>KVU</a:t>
            </a:r>
          </a:p>
          <a:p>
            <a:pPr algn="ctr"/>
            <a:r>
              <a:rPr lang="da-DK" sz="1600" b="1" dirty="0">
                <a:solidFill>
                  <a:srgbClr val="CED842"/>
                </a:solidFill>
              </a:rPr>
              <a:t>JOB</a:t>
            </a:r>
          </a:p>
        </p:txBody>
      </p:sp>
      <p:sp>
        <p:nvSpPr>
          <p:cNvPr id="18" name="Tekstfelt 17"/>
          <p:cNvSpPr txBox="1"/>
          <p:nvPr/>
        </p:nvSpPr>
        <p:spPr>
          <a:xfrm>
            <a:off x="2022405" y="1764312"/>
            <a:ext cx="1125501" cy="584775"/>
          </a:xfrm>
          <a:prstGeom prst="rect">
            <a:avLst/>
          </a:prstGeom>
          <a:noFill/>
        </p:spPr>
        <p:txBody>
          <a:bodyPr wrap="none" rtlCol="0">
            <a:spAutoFit/>
          </a:bodyPr>
          <a:lstStyle/>
          <a:p>
            <a:pPr algn="ctr"/>
            <a:r>
              <a:rPr lang="da-DK" sz="1600" b="1" dirty="0">
                <a:solidFill>
                  <a:schemeClr val="tx1">
                    <a:lumMod val="65000"/>
                    <a:lumOff val="35000"/>
                  </a:schemeClr>
                </a:solidFill>
              </a:rPr>
              <a:t>KVU</a:t>
            </a:r>
            <a:br>
              <a:rPr lang="da-DK" sz="1600" b="1" dirty="0">
                <a:solidFill>
                  <a:schemeClr val="tx1">
                    <a:lumMod val="65000"/>
                    <a:lumOff val="35000"/>
                  </a:schemeClr>
                </a:solidFill>
              </a:rPr>
            </a:br>
            <a:r>
              <a:rPr lang="da-DK" sz="1600" b="1" dirty="0">
                <a:solidFill>
                  <a:schemeClr val="tx1">
                    <a:lumMod val="65000"/>
                    <a:lumOff val="35000"/>
                  </a:schemeClr>
                </a:solidFill>
              </a:rPr>
              <a:t>PROF. BAC.</a:t>
            </a:r>
          </a:p>
        </p:txBody>
      </p:sp>
      <p:cxnSp>
        <p:nvCxnSpPr>
          <p:cNvPr id="34" name="Lige pilforbindelse 33"/>
          <p:cNvCxnSpPr/>
          <p:nvPr/>
        </p:nvCxnSpPr>
        <p:spPr>
          <a:xfrm flipV="1">
            <a:off x="5874984" y="2347909"/>
            <a:ext cx="0" cy="994933"/>
          </a:xfrm>
          <a:prstGeom prst="straightConnector1">
            <a:avLst/>
          </a:prstGeom>
          <a:ln w="101600">
            <a:solidFill>
              <a:srgbClr val="3FACE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Lige pilforbindelse 34"/>
          <p:cNvCxnSpPr/>
          <p:nvPr/>
        </p:nvCxnSpPr>
        <p:spPr>
          <a:xfrm flipV="1">
            <a:off x="2585156" y="2342507"/>
            <a:ext cx="0" cy="994933"/>
          </a:xfrm>
          <a:prstGeom prst="straightConnector1">
            <a:avLst/>
          </a:prstGeom>
          <a:ln w="1016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Lige pilforbindelse 35"/>
          <p:cNvCxnSpPr/>
          <p:nvPr/>
        </p:nvCxnSpPr>
        <p:spPr>
          <a:xfrm flipV="1">
            <a:off x="8070656" y="2342506"/>
            <a:ext cx="0" cy="994933"/>
          </a:xfrm>
          <a:prstGeom prst="straightConnector1">
            <a:avLst/>
          </a:prstGeom>
          <a:ln w="1016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7" name="Billede 36"/>
          <p:cNvPicPr>
            <a:picLocks noChangeAspect="1"/>
          </p:cNvPicPr>
          <p:nvPr/>
        </p:nvPicPr>
        <p:blipFill>
          <a:blip r:embed="rId3"/>
          <a:stretch>
            <a:fillRect/>
          </a:stretch>
        </p:blipFill>
        <p:spPr>
          <a:xfrm>
            <a:off x="5257855" y="4163171"/>
            <a:ext cx="1237343" cy="785952"/>
          </a:xfrm>
          <a:prstGeom prst="rect">
            <a:avLst/>
          </a:prstGeom>
        </p:spPr>
      </p:pic>
      <p:sp>
        <p:nvSpPr>
          <p:cNvPr id="19" name="Tekstfelt 18"/>
          <p:cNvSpPr txBox="1"/>
          <p:nvPr/>
        </p:nvSpPr>
        <p:spPr>
          <a:xfrm>
            <a:off x="7578308" y="3402941"/>
            <a:ext cx="1848816" cy="1815882"/>
          </a:xfrm>
          <a:prstGeom prst="rect">
            <a:avLst/>
          </a:prstGeom>
          <a:noFill/>
        </p:spPr>
        <p:txBody>
          <a:bodyPr wrap="square" rtlCol="0">
            <a:spAutoFit/>
          </a:bodyPr>
          <a:lstStyle/>
          <a:p>
            <a:r>
              <a:rPr lang="da-DK" sz="4000" dirty="0">
                <a:solidFill>
                  <a:schemeClr val="bg1">
                    <a:lumMod val="65000"/>
                  </a:schemeClr>
                </a:solidFill>
              </a:rPr>
              <a:t>EUX</a:t>
            </a:r>
          </a:p>
          <a:p>
            <a:r>
              <a:rPr lang="da-DK" dirty="0">
                <a:solidFill>
                  <a:schemeClr val="bg1">
                    <a:lumMod val="65000"/>
                  </a:schemeClr>
                </a:solidFill>
              </a:rPr>
              <a:t>+ 2 års praktik</a:t>
            </a:r>
          </a:p>
          <a:p>
            <a:r>
              <a:rPr lang="da-DK" dirty="0">
                <a:solidFill>
                  <a:schemeClr val="bg1">
                    <a:lumMod val="65000"/>
                  </a:schemeClr>
                </a:solidFill>
              </a:rPr>
              <a:t>+ GSK</a:t>
            </a:r>
          </a:p>
          <a:p>
            <a:r>
              <a:rPr lang="da-DK" dirty="0">
                <a:solidFill>
                  <a:schemeClr val="bg1">
                    <a:lumMod val="65000"/>
                  </a:schemeClr>
                </a:solidFill>
              </a:rPr>
              <a:t>+ begrænset/fuld </a:t>
            </a:r>
            <a:br>
              <a:rPr lang="da-DK" dirty="0">
                <a:solidFill>
                  <a:schemeClr val="bg1">
                    <a:lumMod val="65000"/>
                  </a:schemeClr>
                </a:solidFill>
              </a:rPr>
            </a:br>
            <a:r>
              <a:rPr lang="da-DK" dirty="0" err="1">
                <a:solidFill>
                  <a:schemeClr val="bg1">
                    <a:lumMod val="65000"/>
                  </a:schemeClr>
                </a:solidFill>
              </a:rPr>
              <a:t>studiekomp</a:t>
            </a:r>
            <a:r>
              <a:rPr lang="da-DK" dirty="0">
                <a:solidFill>
                  <a:schemeClr val="bg1">
                    <a:lumMod val="65000"/>
                  </a:schemeClr>
                </a:solidFill>
              </a:rPr>
              <a:t>.</a:t>
            </a:r>
          </a:p>
        </p:txBody>
      </p:sp>
      <p:cxnSp>
        <p:nvCxnSpPr>
          <p:cNvPr id="20" name="Lige pilforbindelse 19"/>
          <p:cNvCxnSpPr/>
          <p:nvPr/>
        </p:nvCxnSpPr>
        <p:spPr>
          <a:xfrm flipV="1">
            <a:off x="9883432" y="2342506"/>
            <a:ext cx="0" cy="994933"/>
          </a:xfrm>
          <a:prstGeom prst="straightConnector1">
            <a:avLst/>
          </a:prstGeom>
          <a:ln w="101600">
            <a:solidFill>
              <a:srgbClr val="CED842"/>
            </a:solidFill>
            <a:tailEnd type="triangle"/>
          </a:ln>
        </p:spPr>
        <p:style>
          <a:lnRef idx="1">
            <a:schemeClr val="accent1"/>
          </a:lnRef>
          <a:fillRef idx="0">
            <a:schemeClr val="accent1"/>
          </a:fillRef>
          <a:effectRef idx="0">
            <a:schemeClr val="accent1"/>
          </a:effectRef>
          <a:fontRef idx="minor">
            <a:schemeClr val="tx1"/>
          </a:fontRef>
        </p:style>
      </p:cxnSp>
      <p:sp>
        <p:nvSpPr>
          <p:cNvPr id="21" name="Tekstfelt 20"/>
          <p:cNvSpPr txBox="1"/>
          <p:nvPr/>
        </p:nvSpPr>
        <p:spPr>
          <a:xfrm>
            <a:off x="7512151" y="1772052"/>
            <a:ext cx="1125501" cy="584775"/>
          </a:xfrm>
          <a:prstGeom prst="rect">
            <a:avLst/>
          </a:prstGeom>
          <a:noFill/>
        </p:spPr>
        <p:txBody>
          <a:bodyPr wrap="none" rtlCol="0">
            <a:spAutoFit/>
          </a:bodyPr>
          <a:lstStyle/>
          <a:p>
            <a:pPr algn="ctr"/>
            <a:r>
              <a:rPr lang="da-DK" sz="1600" b="1" dirty="0">
                <a:solidFill>
                  <a:schemeClr val="bg1">
                    <a:lumMod val="65000"/>
                  </a:schemeClr>
                </a:solidFill>
              </a:rPr>
              <a:t>KVU</a:t>
            </a:r>
            <a:br>
              <a:rPr lang="da-DK" sz="1600" b="1" dirty="0">
                <a:solidFill>
                  <a:schemeClr val="bg1">
                    <a:lumMod val="65000"/>
                  </a:schemeClr>
                </a:solidFill>
              </a:rPr>
            </a:br>
            <a:r>
              <a:rPr lang="da-DK" sz="1600" b="1" dirty="0">
                <a:solidFill>
                  <a:schemeClr val="bg1">
                    <a:lumMod val="65000"/>
                  </a:schemeClr>
                </a:solidFill>
              </a:rPr>
              <a:t>PROF. BAC.</a:t>
            </a:r>
          </a:p>
        </p:txBody>
      </p:sp>
      <p:cxnSp>
        <p:nvCxnSpPr>
          <p:cNvPr id="22" name="Lige forbindelse 21"/>
          <p:cNvCxnSpPr/>
          <p:nvPr/>
        </p:nvCxnSpPr>
        <p:spPr>
          <a:xfrm flipV="1">
            <a:off x="1008000" y="5373428"/>
            <a:ext cx="10080000" cy="1991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67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800000"/>
          </a:xfrm>
        </p:spPr>
        <p:txBody>
          <a:bodyPr>
            <a:normAutofit/>
          </a:bodyPr>
          <a:lstStyle/>
          <a:p>
            <a:pPr algn="ctr"/>
            <a:r>
              <a:rPr lang="da-DK" dirty="0" smtClean="0"/>
              <a:t>UNGDOMSUDDANNELSER I DANMARK </a:t>
            </a:r>
            <a:br>
              <a:rPr lang="da-DK" dirty="0" smtClean="0"/>
            </a:br>
            <a:r>
              <a:rPr lang="da-DK" sz="3600" dirty="0" smtClean="0"/>
              <a:t>– efter 9. og 10 klasse</a:t>
            </a:r>
            <a:endParaRPr lang="da-DK" sz="3600"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4060345190"/>
              </p:ext>
            </p:extLst>
          </p:nvPr>
        </p:nvGraphicFramePr>
        <p:xfrm>
          <a:off x="466283" y="1872710"/>
          <a:ext cx="11317971" cy="3931920"/>
        </p:xfrm>
        <a:graphic>
          <a:graphicData uri="http://schemas.openxmlformats.org/drawingml/2006/table">
            <a:tbl>
              <a:tblPr firstRow="1" bandRow="1">
                <a:tableStyleId>{5C22544A-7EE6-4342-B048-85BDC9FD1C3A}</a:tableStyleId>
              </a:tblPr>
              <a:tblGrid>
                <a:gridCol w="3772657">
                  <a:extLst>
                    <a:ext uri="{9D8B030D-6E8A-4147-A177-3AD203B41FA5}">
                      <a16:colId xmlns:a16="http://schemas.microsoft.com/office/drawing/2014/main" xmlns="" val="3717341079"/>
                    </a:ext>
                  </a:extLst>
                </a:gridCol>
                <a:gridCol w="3772657">
                  <a:extLst>
                    <a:ext uri="{9D8B030D-6E8A-4147-A177-3AD203B41FA5}">
                      <a16:colId xmlns:a16="http://schemas.microsoft.com/office/drawing/2014/main" xmlns="" val="3021230998"/>
                    </a:ext>
                  </a:extLst>
                </a:gridCol>
                <a:gridCol w="3772657">
                  <a:extLst>
                    <a:ext uri="{9D8B030D-6E8A-4147-A177-3AD203B41FA5}">
                      <a16:colId xmlns:a16="http://schemas.microsoft.com/office/drawing/2014/main" xmlns="" val="1766153405"/>
                    </a:ext>
                  </a:extLst>
                </a:gridCol>
              </a:tblGrid>
              <a:tr h="370840">
                <a:tc>
                  <a:txBody>
                    <a:bodyPr/>
                    <a:lstStyle/>
                    <a:p>
                      <a:r>
                        <a:rPr lang="da-DK" dirty="0" smtClean="0"/>
                        <a:t>HTX</a:t>
                      </a:r>
                    </a:p>
                    <a:p>
                      <a:endParaRPr lang="da-DK" dirty="0" smtClean="0"/>
                    </a:p>
                    <a:p>
                      <a:r>
                        <a:rPr lang="da-DK" dirty="0" smtClean="0"/>
                        <a:t>HHX</a:t>
                      </a:r>
                    </a:p>
                    <a:p>
                      <a:endParaRPr lang="da-DK" dirty="0" smtClean="0"/>
                    </a:p>
                    <a:p>
                      <a:r>
                        <a:rPr lang="da-DK" dirty="0" smtClean="0"/>
                        <a:t>STX</a:t>
                      </a:r>
                    </a:p>
                    <a:p>
                      <a:endParaRPr lang="da-DK" dirty="0" smtClean="0"/>
                    </a:p>
                    <a:p>
                      <a:r>
                        <a:rPr lang="da-DK" dirty="0" smtClean="0"/>
                        <a:t>Alle</a:t>
                      </a:r>
                      <a:r>
                        <a:rPr lang="da-DK" baseline="0" dirty="0" smtClean="0"/>
                        <a:t> tre giver ligeværdige adgang til at læse videre</a:t>
                      </a:r>
                    </a:p>
                    <a:p>
                      <a:endParaRPr lang="da-DK" baseline="0" dirty="0" smtClean="0"/>
                    </a:p>
                    <a:p>
                      <a:r>
                        <a:rPr lang="da-DK" baseline="0" dirty="0" smtClean="0"/>
                        <a:t>Fuld studiekompetence – dvs. til KVU, </a:t>
                      </a:r>
                      <a:r>
                        <a:rPr lang="da-DK" baseline="0" dirty="0" err="1" smtClean="0"/>
                        <a:t>prof.bach</a:t>
                      </a:r>
                      <a:r>
                        <a:rPr lang="da-DK" baseline="0" dirty="0" smtClean="0"/>
                        <a:t> og LVU</a:t>
                      </a:r>
                    </a:p>
                    <a:p>
                      <a:endParaRPr lang="da-DK" baseline="0" dirty="0" smtClean="0"/>
                    </a:p>
                    <a:p>
                      <a:r>
                        <a:rPr lang="da-DK" baseline="0" dirty="0" smtClean="0"/>
                        <a:t>Evt. GSK og bestemt gennemsnit</a:t>
                      </a:r>
                      <a:endParaRPr lang="da-DK" dirty="0"/>
                    </a:p>
                  </a:txBody>
                  <a:tcPr>
                    <a:solidFill>
                      <a:srgbClr val="3FACE2"/>
                    </a:solidFill>
                  </a:tcPr>
                </a:tc>
                <a:tc>
                  <a:txBody>
                    <a:bodyPr/>
                    <a:lstStyle/>
                    <a:p>
                      <a:r>
                        <a:rPr lang="da-DK" dirty="0" smtClean="0"/>
                        <a:t>EUX</a:t>
                      </a:r>
                    </a:p>
                    <a:p>
                      <a:endParaRPr lang="da-DK" dirty="0" smtClean="0"/>
                    </a:p>
                    <a:p>
                      <a:r>
                        <a:rPr lang="da-DK" dirty="0" smtClean="0"/>
                        <a:t>HF</a:t>
                      </a:r>
                    </a:p>
                    <a:p>
                      <a:endParaRPr lang="da-DK" dirty="0" smtClean="0"/>
                    </a:p>
                    <a:p>
                      <a:endParaRPr lang="da-DK" dirty="0" smtClean="0"/>
                    </a:p>
                    <a:p>
                      <a:endParaRPr lang="da-DK" dirty="0" smtClean="0"/>
                    </a:p>
                    <a:p>
                      <a:r>
                        <a:rPr lang="da-DK" dirty="0" smtClean="0"/>
                        <a:t>Erhvervsgymnasial</a:t>
                      </a:r>
                      <a:r>
                        <a:rPr lang="da-DK" baseline="0" dirty="0" smtClean="0"/>
                        <a:t> studentereksamen</a:t>
                      </a:r>
                    </a:p>
                    <a:p>
                      <a:r>
                        <a:rPr lang="da-DK" baseline="0" dirty="0" smtClean="0"/>
                        <a:t>og </a:t>
                      </a:r>
                    </a:p>
                    <a:p>
                      <a:r>
                        <a:rPr lang="da-DK" baseline="0" dirty="0" smtClean="0"/>
                        <a:t>Højere forberedelseseksamen</a:t>
                      </a:r>
                    </a:p>
                    <a:p>
                      <a:endParaRPr lang="da-DK" baseline="0" dirty="0" smtClean="0"/>
                    </a:p>
                    <a:p>
                      <a:r>
                        <a:rPr lang="da-DK" baseline="0" dirty="0" smtClean="0"/>
                        <a:t>Begrænset (til KVU og prof. Bach) efter 2 år og fuld studiekompetence (LVU) efter 4 år el. 2 + SOF</a:t>
                      </a:r>
                    </a:p>
                    <a:p>
                      <a:endParaRPr lang="da-DK" dirty="0"/>
                    </a:p>
                  </a:txBody>
                  <a:tcPr>
                    <a:solidFill>
                      <a:schemeClr val="tx1">
                        <a:lumMod val="50000"/>
                        <a:lumOff val="50000"/>
                      </a:schemeClr>
                    </a:solidFill>
                  </a:tcPr>
                </a:tc>
                <a:tc>
                  <a:txBody>
                    <a:bodyPr/>
                    <a:lstStyle/>
                    <a:p>
                      <a:r>
                        <a:rPr lang="da-DK" dirty="0" smtClean="0"/>
                        <a:t>EUD</a:t>
                      </a:r>
                    </a:p>
                    <a:p>
                      <a:endParaRPr lang="da-DK" dirty="0" smtClean="0"/>
                    </a:p>
                    <a:p>
                      <a:endParaRPr lang="da-DK" dirty="0" smtClean="0"/>
                    </a:p>
                    <a:p>
                      <a:endParaRPr lang="da-DK" dirty="0" smtClean="0"/>
                    </a:p>
                    <a:p>
                      <a:endParaRPr lang="da-DK" dirty="0" smtClean="0"/>
                    </a:p>
                    <a:p>
                      <a:endParaRPr lang="da-DK" dirty="0" smtClean="0"/>
                    </a:p>
                    <a:p>
                      <a:r>
                        <a:rPr lang="da-DK" dirty="0" smtClean="0"/>
                        <a:t>Merkantil – </a:t>
                      </a:r>
                      <a:r>
                        <a:rPr lang="da-DK" dirty="0" err="1" smtClean="0"/>
                        <a:t>detail</a:t>
                      </a:r>
                      <a:r>
                        <a:rPr lang="da-DK" dirty="0" smtClean="0"/>
                        <a:t>, handel og event</a:t>
                      </a:r>
                    </a:p>
                    <a:p>
                      <a:endParaRPr lang="da-DK" dirty="0" smtClean="0"/>
                    </a:p>
                    <a:p>
                      <a:r>
                        <a:rPr lang="da-DK" dirty="0" smtClean="0"/>
                        <a:t>Tekniske – murer,</a:t>
                      </a:r>
                      <a:r>
                        <a:rPr lang="da-DK" baseline="0" dirty="0" smtClean="0"/>
                        <a:t> tømrer, smed, frisør, maler, klinikassistent osv.</a:t>
                      </a:r>
                      <a:endParaRPr lang="da-DK" dirty="0"/>
                    </a:p>
                  </a:txBody>
                  <a:tcPr>
                    <a:solidFill>
                      <a:srgbClr val="CED842"/>
                    </a:solidFill>
                  </a:tcPr>
                </a:tc>
                <a:extLst>
                  <a:ext uri="{0D108BD9-81ED-4DB2-BD59-A6C34878D82A}">
                    <a16:rowId xmlns:a16="http://schemas.microsoft.com/office/drawing/2014/main" xmlns="" val="653150813"/>
                  </a:ext>
                </a:extLst>
              </a:tr>
            </a:tbl>
          </a:graphicData>
        </a:graphic>
      </p:graphicFrame>
    </p:spTree>
    <p:extLst>
      <p:ext uri="{BB962C8B-B14F-4D97-AF65-F5344CB8AC3E}">
        <p14:creationId xmlns:p14="http://schemas.microsoft.com/office/powerpoint/2010/main" val="142691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5100719" y="1245138"/>
            <a:ext cx="2007971" cy="9356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600" b="1" dirty="0"/>
              <a:t>EUX</a:t>
            </a:r>
          </a:p>
        </p:txBody>
      </p:sp>
      <p:sp>
        <p:nvSpPr>
          <p:cNvPr id="8" name="Rektangel 7"/>
          <p:cNvSpPr/>
          <p:nvPr/>
        </p:nvSpPr>
        <p:spPr>
          <a:xfrm>
            <a:off x="5100719" y="2344440"/>
            <a:ext cx="2007971" cy="199067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p:nvPr/>
        </p:nvSpPr>
        <p:spPr>
          <a:xfrm>
            <a:off x="5100719" y="4508390"/>
            <a:ext cx="2007971" cy="9356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t>Kontor, Finans eller læse videre</a:t>
            </a:r>
          </a:p>
        </p:txBody>
      </p:sp>
      <p:sp>
        <p:nvSpPr>
          <p:cNvPr id="4" name="Rektangel 3"/>
          <p:cNvSpPr/>
          <p:nvPr/>
        </p:nvSpPr>
        <p:spPr>
          <a:xfrm>
            <a:off x="7255236" y="1245139"/>
            <a:ext cx="2007971" cy="935685"/>
          </a:xfrm>
          <a:prstGeom prst="rect">
            <a:avLst/>
          </a:prstGeom>
          <a:solidFill>
            <a:srgbClr val="3F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600" b="1" dirty="0"/>
              <a:t>HHX</a:t>
            </a:r>
          </a:p>
        </p:txBody>
      </p:sp>
      <p:sp>
        <p:nvSpPr>
          <p:cNvPr id="7" name="Rektangel 6"/>
          <p:cNvSpPr/>
          <p:nvPr/>
        </p:nvSpPr>
        <p:spPr>
          <a:xfrm>
            <a:off x="7255236" y="2344441"/>
            <a:ext cx="2007971" cy="1990674"/>
          </a:xfrm>
          <a:prstGeom prst="rect">
            <a:avLst/>
          </a:prstGeom>
          <a:solidFill>
            <a:srgbClr val="3F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7255236" y="4508391"/>
            <a:ext cx="2007971" cy="935685"/>
          </a:xfrm>
          <a:prstGeom prst="rect">
            <a:avLst/>
          </a:prstGeom>
          <a:solidFill>
            <a:srgbClr val="3F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t>Læs videre</a:t>
            </a:r>
          </a:p>
        </p:txBody>
      </p:sp>
      <p:sp>
        <p:nvSpPr>
          <p:cNvPr id="22" name="Tekstboks 21"/>
          <p:cNvSpPr txBox="1"/>
          <p:nvPr/>
        </p:nvSpPr>
        <p:spPr>
          <a:xfrm>
            <a:off x="7255235" y="712809"/>
            <a:ext cx="2007971" cy="523220"/>
          </a:xfrm>
          <a:prstGeom prst="rect">
            <a:avLst/>
          </a:prstGeom>
          <a:noFill/>
        </p:spPr>
        <p:txBody>
          <a:bodyPr wrap="square" rtlCol="0">
            <a:spAutoFit/>
          </a:bodyPr>
          <a:lstStyle/>
          <a:p>
            <a:pPr algn="ctr"/>
            <a:r>
              <a:rPr lang="da-DK" sz="2800" b="1" dirty="0">
                <a:solidFill>
                  <a:schemeClr val="bg1"/>
                </a:solidFill>
              </a:rPr>
              <a:t>3 år</a:t>
            </a:r>
          </a:p>
        </p:txBody>
      </p:sp>
      <p:sp>
        <p:nvSpPr>
          <p:cNvPr id="23" name="Tekstboks 22"/>
          <p:cNvSpPr txBox="1"/>
          <p:nvPr/>
        </p:nvSpPr>
        <p:spPr>
          <a:xfrm>
            <a:off x="5092015" y="712809"/>
            <a:ext cx="2007971" cy="523220"/>
          </a:xfrm>
          <a:prstGeom prst="rect">
            <a:avLst/>
          </a:prstGeom>
          <a:noFill/>
        </p:spPr>
        <p:txBody>
          <a:bodyPr wrap="square" rtlCol="0">
            <a:spAutoFit/>
          </a:bodyPr>
          <a:lstStyle/>
          <a:p>
            <a:pPr algn="ctr"/>
            <a:r>
              <a:rPr lang="da-DK" sz="2800" b="1" dirty="0">
                <a:solidFill>
                  <a:schemeClr val="bg1"/>
                </a:solidFill>
              </a:rPr>
              <a:t>2 + 2 år</a:t>
            </a:r>
          </a:p>
        </p:txBody>
      </p:sp>
      <p:sp>
        <p:nvSpPr>
          <p:cNvPr id="6" name="Rektangel 5"/>
          <p:cNvSpPr/>
          <p:nvPr/>
        </p:nvSpPr>
        <p:spPr>
          <a:xfrm>
            <a:off x="2940398" y="1245139"/>
            <a:ext cx="2007971" cy="935685"/>
          </a:xfrm>
          <a:prstGeom prst="rect">
            <a:avLst/>
          </a:prstGeom>
          <a:solidFill>
            <a:srgbClr val="CED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600" b="1" dirty="0"/>
              <a:t>EUD</a:t>
            </a:r>
          </a:p>
        </p:txBody>
      </p:sp>
      <p:sp>
        <p:nvSpPr>
          <p:cNvPr id="9" name="Rektangel 8"/>
          <p:cNvSpPr/>
          <p:nvPr/>
        </p:nvSpPr>
        <p:spPr>
          <a:xfrm>
            <a:off x="2940398" y="2344441"/>
            <a:ext cx="2007971" cy="1990674"/>
          </a:xfrm>
          <a:prstGeom prst="rect">
            <a:avLst/>
          </a:prstGeom>
          <a:solidFill>
            <a:srgbClr val="CED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p:cNvSpPr/>
          <p:nvPr/>
        </p:nvSpPr>
        <p:spPr>
          <a:xfrm>
            <a:off x="2940398" y="4508391"/>
            <a:ext cx="2007971" cy="935685"/>
          </a:xfrm>
          <a:prstGeom prst="rect">
            <a:avLst/>
          </a:prstGeom>
          <a:solidFill>
            <a:srgbClr val="CED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err="1"/>
              <a:t>Detail</a:t>
            </a:r>
            <a:r>
              <a:rPr lang="da-DK" sz="2000" b="1" dirty="0"/>
              <a:t>, Handel </a:t>
            </a:r>
          </a:p>
          <a:p>
            <a:pPr algn="ctr"/>
            <a:r>
              <a:rPr lang="da-DK" sz="2000" b="1" dirty="0"/>
              <a:t>og Event</a:t>
            </a:r>
          </a:p>
        </p:txBody>
      </p:sp>
      <p:grpSp>
        <p:nvGrpSpPr>
          <p:cNvPr id="28" name="Gruppe 27"/>
          <p:cNvGrpSpPr/>
          <p:nvPr/>
        </p:nvGrpSpPr>
        <p:grpSpPr>
          <a:xfrm>
            <a:off x="3478715" y="2338280"/>
            <a:ext cx="5246172" cy="369332"/>
            <a:chOff x="1954715" y="2355337"/>
            <a:chExt cx="5246172" cy="369332"/>
          </a:xfrm>
        </p:grpSpPr>
        <p:sp>
          <p:nvSpPr>
            <p:cNvPr id="17" name="Tekstboks 16"/>
            <p:cNvSpPr txBox="1"/>
            <p:nvPr/>
          </p:nvSpPr>
          <p:spPr>
            <a:xfrm>
              <a:off x="4106333" y="2355337"/>
              <a:ext cx="931334" cy="369332"/>
            </a:xfrm>
            <a:prstGeom prst="rect">
              <a:avLst/>
            </a:prstGeom>
            <a:noFill/>
          </p:spPr>
          <p:txBody>
            <a:bodyPr wrap="square" rtlCol="0">
              <a:spAutoFit/>
            </a:bodyPr>
            <a:lstStyle/>
            <a:p>
              <a:r>
                <a:rPr lang="da-DK" b="1" dirty="0">
                  <a:solidFill>
                    <a:schemeClr val="bg1"/>
                  </a:solidFill>
                </a:rPr>
                <a:t>Praksis</a:t>
              </a:r>
            </a:p>
          </p:txBody>
        </p:sp>
        <p:sp>
          <p:nvSpPr>
            <p:cNvPr id="16" name="Tekstboks 15"/>
            <p:cNvSpPr txBox="1"/>
            <p:nvPr/>
          </p:nvSpPr>
          <p:spPr>
            <a:xfrm>
              <a:off x="6269553" y="2355337"/>
              <a:ext cx="931334" cy="369332"/>
            </a:xfrm>
            <a:prstGeom prst="rect">
              <a:avLst/>
            </a:prstGeom>
            <a:noFill/>
          </p:spPr>
          <p:txBody>
            <a:bodyPr wrap="square" rtlCol="0">
              <a:spAutoFit/>
            </a:bodyPr>
            <a:lstStyle/>
            <a:p>
              <a:r>
                <a:rPr lang="da-DK" b="1" dirty="0">
                  <a:solidFill>
                    <a:schemeClr val="bg1"/>
                  </a:solidFill>
                </a:rPr>
                <a:t>Praksis</a:t>
              </a:r>
            </a:p>
          </p:txBody>
        </p:sp>
        <p:sp>
          <p:nvSpPr>
            <p:cNvPr id="18" name="Tekstboks 17"/>
            <p:cNvSpPr txBox="1"/>
            <p:nvPr/>
          </p:nvSpPr>
          <p:spPr>
            <a:xfrm>
              <a:off x="1954715" y="2355337"/>
              <a:ext cx="931334" cy="369332"/>
            </a:xfrm>
            <a:prstGeom prst="rect">
              <a:avLst/>
            </a:prstGeom>
            <a:noFill/>
          </p:spPr>
          <p:txBody>
            <a:bodyPr wrap="square" rtlCol="0">
              <a:spAutoFit/>
            </a:bodyPr>
            <a:lstStyle/>
            <a:p>
              <a:r>
                <a:rPr lang="da-DK" b="1" dirty="0">
                  <a:solidFill>
                    <a:schemeClr val="bg1"/>
                  </a:solidFill>
                </a:rPr>
                <a:t>Praksis</a:t>
              </a:r>
            </a:p>
          </p:txBody>
        </p:sp>
      </p:grpSp>
      <p:grpSp>
        <p:nvGrpSpPr>
          <p:cNvPr id="29" name="Gruppe 28"/>
          <p:cNvGrpSpPr/>
          <p:nvPr/>
        </p:nvGrpSpPr>
        <p:grpSpPr>
          <a:xfrm>
            <a:off x="3478716" y="3931574"/>
            <a:ext cx="5261129" cy="369332"/>
            <a:chOff x="1954715" y="3965782"/>
            <a:chExt cx="5261129" cy="369332"/>
          </a:xfrm>
        </p:grpSpPr>
        <p:sp>
          <p:nvSpPr>
            <p:cNvPr id="20" name="Tekstboks 19"/>
            <p:cNvSpPr txBox="1"/>
            <p:nvPr/>
          </p:nvSpPr>
          <p:spPr>
            <a:xfrm>
              <a:off x="4102380" y="3965782"/>
              <a:ext cx="931334" cy="369332"/>
            </a:xfrm>
            <a:prstGeom prst="rect">
              <a:avLst/>
            </a:prstGeom>
            <a:noFill/>
          </p:spPr>
          <p:txBody>
            <a:bodyPr wrap="square" rtlCol="0">
              <a:spAutoFit/>
            </a:bodyPr>
            <a:lstStyle/>
            <a:p>
              <a:pPr algn="ctr"/>
              <a:r>
                <a:rPr lang="da-DK" b="1" dirty="0">
                  <a:solidFill>
                    <a:schemeClr val="bg1"/>
                  </a:solidFill>
                </a:rPr>
                <a:t>Teori</a:t>
              </a:r>
            </a:p>
          </p:txBody>
        </p:sp>
        <p:sp>
          <p:nvSpPr>
            <p:cNvPr id="19" name="Tekstboks 18"/>
            <p:cNvSpPr txBox="1"/>
            <p:nvPr/>
          </p:nvSpPr>
          <p:spPr>
            <a:xfrm>
              <a:off x="6284510" y="3965782"/>
              <a:ext cx="931334" cy="369332"/>
            </a:xfrm>
            <a:prstGeom prst="rect">
              <a:avLst/>
            </a:prstGeom>
            <a:noFill/>
          </p:spPr>
          <p:txBody>
            <a:bodyPr wrap="square" rtlCol="0">
              <a:spAutoFit/>
            </a:bodyPr>
            <a:lstStyle/>
            <a:p>
              <a:pPr algn="ctr"/>
              <a:r>
                <a:rPr lang="da-DK" b="1" dirty="0">
                  <a:solidFill>
                    <a:schemeClr val="bg1"/>
                  </a:solidFill>
                </a:rPr>
                <a:t>Teori</a:t>
              </a:r>
            </a:p>
          </p:txBody>
        </p:sp>
        <p:sp>
          <p:nvSpPr>
            <p:cNvPr id="21" name="Tekstboks 20"/>
            <p:cNvSpPr txBox="1"/>
            <p:nvPr/>
          </p:nvSpPr>
          <p:spPr>
            <a:xfrm>
              <a:off x="1954715" y="3965782"/>
              <a:ext cx="931334" cy="369332"/>
            </a:xfrm>
            <a:prstGeom prst="rect">
              <a:avLst/>
            </a:prstGeom>
            <a:noFill/>
          </p:spPr>
          <p:txBody>
            <a:bodyPr wrap="square" rtlCol="0">
              <a:spAutoFit/>
            </a:bodyPr>
            <a:lstStyle/>
            <a:p>
              <a:pPr algn="ctr"/>
              <a:r>
                <a:rPr lang="da-DK" b="1" dirty="0">
                  <a:solidFill>
                    <a:schemeClr val="bg1"/>
                  </a:solidFill>
                </a:rPr>
                <a:t>Teori</a:t>
              </a:r>
            </a:p>
          </p:txBody>
        </p:sp>
      </p:grpSp>
      <p:sp>
        <p:nvSpPr>
          <p:cNvPr id="24" name="Tekstboks 23"/>
          <p:cNvSpPr txBox="1"/>
          <p:nvPr/>
        </p:nvSpPr>
        <p:spPr>
          <a:xfrm>
            <a:off x="2940397" y="717296"/>
            <a:ext cx="2007971" cy="523220"/>
          </a:xfrm>
          <a:prstGeom prst="rect">
            <a:avLst/>
          </a:prstGeom>
          <a:noFill/>
        </p:spPr>
        <p:txBody>
          <a:bodyPr wrap="square" rtlCol="0">
            <a:spAutoFit/>
          </a:bodyPr>
          <a:lstStyle/>
          <a:p>
            <a:pPr algn="ctr"/>
            <a:r>
              <a:rPr lang="da-DK" sz="2800" b="1" dirty="0">
                <a:solidFill>
                  <a:schemeClr val="bg1"/>
                </a:solidFill>
              </a:rPr>
              <a:t>1 + 2 år</a:t>
            </a:r>
          </a:p>
        </p:txBody>
      </p:sp>
      <p:cxnSp>
        <p:nvCxnSpPr>
          <p:cNvPr id="15" name="Lige forbindelse 14"/>
          <p:cNvCxnSpPr/>
          <p:nvPr/>
        </p:nvCxnSpPr>
        <p:spPr>
          <a:xfrm flipH="1">
            <a:off x="2912536" y="2658542"/>
            <a:ext cx="6385431" cy="13631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ktangel 3"/>
          <p:cNvSpPr/>
          <p:nvPr/>
        </p:nvSpPr>
        <p:spPr>
          <a:xfrm rot="18900000" flipH="1">
            <a:off x="-543842" y="281792"/>
            <a:ext cx="2274004" cy="603975"/>
          </a:xfrm>
          <a:custGeom>
            <a:avLst/>
            <a:gdLst>
              <a:gd name="connsiteX0" fmla="*/ 0 w 2793999"/>
              <a:gd name="connsiteY0" fmla="*/ 0 h 503569"/>
              <a:gd name="connsiteX1" fmla="*/ 2793999 w 2793999"/>
              <a:gd name="connsiteY1" fmla="*/ 0 h 503569"/>
              <a:gd name="connsiteX2" fmla="*/ 2793999 w 2793999"/>
              <a:gd name="connsiteY2" fmla="*/ 503569 h 503569"/>
              <a:gd name="connsiteX3" fmla="*/ 0 w 2793999"/>
              <a:gd name="connsiteY3" fmla="*/ 503569 h 503569"/>
              <a:gd name="connsiteX4" fmla="*/ 0 w 2793999"/>
              <a:gd name="connsiteY4" fmla="*/ 0 h 503569"/>
              <a:gd name="connsiteX0" fmla="*/ 0 w 2793999"/>
              <a:gd name="connsiteY0" fmla="*/ 1 h 503570"/>
              <a:gd name="connsiteX1" fmla="*/ 1872026 w 2793999"/>
              <a:gd name="connsiteY1" fmla="*/ 0 h 503570"/>
              <a:gd name="connsiteX2" fmla="*/ 2793999 w 2793999"/>
              <a:gd name="connsiteY2" fmla="*/ 503570 h 503570"/>
              <a:gd name="connsiteX3" fmla="*/ 0 w 2793999"/>
              <a:gd name="connsiteY3" fmla="*/ 503570 h 503570"/>
              <a:gd name="connsiteX4" fmla="*/ 0 w 2793999"/>
              <a:gd name="connsiteY4" fmla="*/ 1 h 503570"/>
              <a:gd name="connsiteX0" fmla="*/ 0 w 2374920"/>
              <a:gd name="connsiteY0" fmla="*/ 1 h 503570"/>
              <a:gd name="connsiteX1" fmla="*/ 1872026 w 2374920"/>
              <a:gd name="connsiteY1" fmla="*/ 0 h 503570"/>
              <a:gd name="connsiteX2" fmla="*/ 2374920 w 2374920"/>
              <a:gd name="connsiteY2" fmla="*/ 491597 h 503570"/>
              <a:gd name="connsiteX3" fmla="*/ 0 w 2374920"/>
              <a:gd name="connsiteY3" fmla="*/ 503570 h 503570"/>
              <a:gd name="connsiteX4" fmla="*/ 0 w 2374920"/>
              <a:gd name="connsiteY4" fmla="*/ 1 h 503570"/>
              <a:gd name="connsiteX0" fmla="*/ 0 w 2362947"/>
              <a:gd name="connsiteY0" fmla="*/ 1 h 503570"/>
              <a:gd name="connsiteX1" fmla="*/ 1872026 w 2362947"/>
              <a:gd name="connsiteY1" fmla="*/ 0 h 503570"/>
              <a:gd name="connsiteX2" fmla="*/ 2362947 w 2362947"/>
              <a:gd name="connsiteY2" fmla="*/ 491597 h 503570"/>
              <a:gd name="connsiteX3" fmla="*/ 0 w 2362947"/>
              <a:gd name="connsiteY3" fmla="*/ 503570 h 503570"/>
              <a:gd name="connsiteX4" fmla="*/ 0 w 2362947"/>
              <a:gd name="connsiteY4" fmla="*/ 1 h 503570"/>
              <a:gd name="connsiteX0" fmla="*/ 951908 w 2362947"/>
              <a:gd name="connsiteY0" fmla="*/ 5988 h 503570"/>
              <a:gd name="connsiteX1" fmla="*/ 1872026 w 2362947"/>
              <a:gd name="connsiteY1" fmla="*/ 0 h 503570"/>
              <a:gd name="connsiteX2" fmla="*/ 2362947 w 2362947"/>
              <a:gd name="connsiteY2" fmla="*/ 491597 h 503570"/>
              <a:gd name="connsiteX3" fmla="*/ 0 w 2362947"/>
              <a:gd name="connsiteY3" fmla="*/ 503570 h 503570"/>
              <a:gd name="connsiteX4" fmla="*/ 951908 w 2362947"/>
              <a:gd name="connsiteY4" fmla="*/ 5988 h 503570"/>
              <a:gd name="connsiteX0" fmla="*/ 484934 w 1895973"/>
              <a:gd name="connsiteY0" fmla="*/ 5988 h 503570"/>
              <a:gd name="connsiteX1" fmla="*/ 1405052 w 1895973"/>
              <a:gd name="connsiteY1" fmla="*/ 0 h 503570"/>
              <a:gd name="connsiteX2" fmla="*/ 1895973 w 1895973"/>
              <a:gd name="connsiteY2" fmla="*/ 491597 h 503570"/>
              <a:gd name="connsiteX3" fmla="*/ 0 w 1895973"/>
              <a:gd name="connsiteY3" fmla="*/ 503570 h 503570"/>
              <a:gd name="connsiteX4" fmla="*/ 484934 w 1895973"/>
              <a:gd name="connsiteY4" fmla="*/ 5988 h 503570"/>
              <a:gd name="connsiteX0" fmla="*/ 508882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508882 w 1895973"/>
              <a:gd name="connsiteY4" fmla="*/ 5987 h 503570"/>
              <a:gd name="connsiteX0" fmla="*/ 496908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496908 w 1895973"/>
              <a:gd name="connsiteY4" fmla="*/ 5987 h 50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73" h="503570">
                <a:moveTo>
                  <a:pt x="496908" y="5987"/>
                </a:moveTo>
                <a:lnTo>
                  <a:pt x="1405052" y="0"/>
                </a:lnTo>
                <a:lnTo>
                  <a:pt x="1895973" y="491597"/>
                </a:lnTo>
                <a:lnTo>
                  <a:pt x="0" y="503570"/>
                </a:lnTo>
                <a:lnTo>
                  <a:pt x="496908" y="5987"/>
                </a:lnTo>
                <a:close/>
              </a:path>
            </a:pathLst>
          </a:custGeom>
          <a:solidFill>
            <a:srgbClr val="EB6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dirty="0"/>
              <a:t>KHS</a:t>
            </a:r>
          </a:p>
        </p:txBody>
      </p:sp>
    </p:spTree>
    <p:extLst>
      <p:ext uri="{BB962C8B-B14F-4D97-AF65-F5344CB8AC3E}">
        <p14:creationId xmlns:p14="http://schemas.microsoft.com/office/powerpoint/2010/main" val="360766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0"/>
            <a:ext cx="9144000" cy="1800000"/>
          </a:xfrm>
        </p:spPr>
        <p:txBody>
          <a:bodyPr rtlCol="0" anchor="ctr">
            <a:noAutofit/>
          </a:bodyPr>
          <a:lstStyle/>
          <a:p>
            <a:pPr algn="ctr">
              <a:defRPr/>
            </a:pPr>
            <a:r>
              <a:rPr lang="da-DK" b="1" dirty="0"/>
              <a:t>UD AF FOLKESKOLEN </a:t>
            </a:r>
            <a:r>
              <a:rPr lang="da-DK" sz="4000" b="1" dirty="0"/>
              <a:t/>
            </a:r>
            <a:br>
              <a:rPr lang="da-DK" sz="4000" b="1" dirty="0"/>
            </a:br>
            <a:r>
              <a:rPr lang="da-DK" sz="4000" b="1" dirty="0"/>
              <a:t>- og på Handelsskole</a:t>
            </a:r>
          </a:p>
        </p:txBody>
      </p:sp>
      <p:sp>
        <p:nvSpPr>
          <p:cNvPr id="2" name="Tekstboks 1"/>
          <p:cNvSpPr txBox="1"/>
          <p:nvPr/>
        </p:nvSpPr>
        <p:spPr>
          <a:xfrm>
            <a:off x="1524000" y="1397850"/>
            <a:ext cx="9144000" cy="523220"/>
          </a:xfrm>
          <a:prstGeom prst="rect">
            <a:avLst/>
          </a:prstGeom>
          <a:noFill/>
        </p:spPr>
        <p:txBody>
          <a:bodyPr wrap="square" rtlCol="0">
            <a:spAutoFit/>
          </a:bodyPr>
          <a:lstStyle/>
          <a:p>
            <a:pPr algn="ctr"/>
            <a:r>
              <a:rPr lang="da-DK" sz="2800" b="1" dirty="0"/>
              <a:t>Kortere videregående uddannelse/job/karriere</a:t>
            </a:r>
          </a:p>
        </p:txBody>
      </p:sp>
      <p:sp>
        <p:nvSpPr>
          <p:cNvPr id="5" name="Rektangel 3"/>
          <p:cNvSpPr/>
          <p:nvPr/>
        </p:nvSpPr>
        <p:spPr>
          <a:xfrm rot="18900000" flipH="1">
            <a:off x="-539027" y="281792"/>
            <a:ext cx="2274004" cy="603975"/>
          </a:xfrm>
          <a:custGeom>
            <a:avLst/>
            <a:gdLst>
              <a:gd name="connsiteX0" fmla="*/ 0 w 2793999"/>
              <a:gd name="connsiteY0" fmla="*/ 0 h 503569"/>
              <a:gd name="connsiteX1" fmla="*/ 2793999 w 2793999"/>
              <a:gd name="connsiteY1" fmla="*/ 0 h 503569"/>
              <a:gd name="connsiteX2" fmla="*/ 2793999 w 2793999"/>
              <a:gd name="connsiteY2" fmla="*/ 503569 h 503569"/>
              <a:gd name="connsiteX3" fmla="*/ 0 w 2793999"/>
              <a:gd name="connsiteY3" fmla="*/ 503569 h 503569"/>
              <a:gd name="connsiteX4" fmla="*/ 0 w 2793999"/>
              <a:gd name="connsiteY4" fmla="*/ 0 h 503569"/>
              <a:gd name="connsiteX0" fmla="*/ 0 w 2793999"/>
              <a:gd name="connsiteY0" fmla="*/ 1 h 503570"/>
              <a:gd name="connsiteX1" fmla="*/ 1872026 w 2793999"/>
              <a:gd name="connsiteY1" fmla="*/ 0 h 503570"/>
              <a:gd name="connsiteX2" fmla="*/ 2793999 w 2793999"/>
              <a:gd name="connsiteY2" fmla="*/ 503570 h 503570"/>
              <a:gd name="connsiteX3" fmla="*/ 0 w 2793999"/>
              <a:gd name="connsiteY3" fmla="*/ 503570 h 503570"/>
              <a:gd name="connsiteX4" fmla="*/ 0 w 2793999"/>
              <a:gd name="connsiteY4" fmla="*/ 1 h 503570"/>
              <a:gd name="connsiteX0" fmla="*/ 0 w 2374920"/>
              <a:gd name="connsiteY0" fmla="*/ 1 h 503570"/>
              <a:gd name="connsiteX1" fmla="*/ 1872026 w 2374920"/>
              <a:gd name="connsiteY1" fmla="*/ 0 h 503570"/>
              <a:gd name="connsiteX2" fmla="*/ 2374920 w 2374920"/>
              <a:gd name="connsiteY2" fmla="*/ 491597 h 503570"/>
              <a:gd name="connsiteX3" fmla="*/ 0 w 2374920"/>
              <a:gd name="connsiteY3" fmla="*/ 503570 h 503570"/>
              <a:gd name="connsiteX4" fmla="*/ 0 w 2374920"/>
              <a:gd name="connsiteY4" fmla="*/ 1 h 503570"/>
              <a:gd name="connsiteX0" fmla="*/ 0 w 2362947"/>
              <a:gd name="connsiteY0" fmla="*/ 1 h 503570"/>
              <a:gd name="connsiteX1" fmla="*/ 1872026 w 2362947"/>
              <a:gd name="connsiteY1" fmla="*/ 0 h 503570"/>
              <a:gd name="connsiteX2" fmla="*/ 2362947 w 2362947"/>
              <a:gd name="connsiteY2" fmla="*/ 491597 h 503570"/>
              <a:gd name="connsiteX3" fmla="*/ 0 w 2362947"/>
              <a:gd name="connsiteY3" fmla="*/ 503570 h 503570"/>
              <a:gd name="connsiteX4" fmla="*/ 0 w 2362947"/>
              <a:gd name="connsiteY4" fmla="*/ 1 h 503570"/>
              <a:gd name="connsiteX0" fmla="*/ 951908 w 2362947"/>
              <a:gd name="connsiteY0" fmla="*/ 5988 h 503570"/>
              <a:gd name="connsiteX1" fmla="*/ 1872026 w 2362947"/>
              <a:gd name="connsiteY1" fmla="*/ 0 h 503570"/>
              <a:gd name="connsiteX2" fmla="*/ 2362947 w 2362947"/>
              <a:gd name="connsiteY2" fmla="*/ 491597 h 503570"/>
              <a:gd name="connsiteX3" fmla="*/ 0 w 2362947"/>
              <a:gd name="connsiteY3" fmla="*/ 503570 h 503570"/>
              <a:gd name="connsiteX4" fmla="*/ 951908 w 2362947"/>
              <a:gd name="connsiteY4" fmla="*/ 5988 h 503570"/>
              <a:gd name="connsiteX0" fmla="*/ 484934 w 1895973"/>
              <a:gd name="connsiteY0" fmla="*/ 5988 h 503570"/>
              <a:gd name="connsiteX1" fmla="*/ 1405052 w 1895973"/>
              <a:gd name="connsiteY1" fmla="*/ 0 h 503570"/>
              <a:gd name="connsiteX2" fmla="*/ 1895973 w 1895973"/>
              <a:gd name="connsiteY2" fmla="*/ 491597 h 503570"/>
              <a:gd name="connsiteX3" fmla="*/ 0 w 1895973"/>
              <a:gd name="connsiteY3" fmla="*/ 503570 h 503570"/>
              <a:gd name="connsiteX4" fmla="*/ 484934 w 1895973"/>
              <a:gd name="connsiteY4" fmla="*/ 5988 h 503570"/>
              <a:gd name="connsiteX0" fmla="*/ 508882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508882 w 1895973"/>
              <a:gd name="connsiteY4" fmla="*/ 5987 h 503570"/>
              <a:gd name="connsiteX0" fmla="*/ 496908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496908 w 1895973"/>
              <a:gd name="connsiteY4" fmla="*/ 5987 h 50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73" h="503570">
                <a:moveTo>
                  <a:pt x="496908" y="5987"/>
                </a:moveTo>
                <a:lnTo>
                  <a:pt x="1405052" y="0"/>
                </a:lnTo>
                <a:lnTo>
                  <a:pt x="1895973" y="491597"/>
                </a:lnTo>
                <a:lnTo>
                  <a:pt x="0" y="503570"/>
                </a:lnTo>
                <a:lnTo>
                  <a:pt x="496908" y="598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dirty="0"/>
              <a:t>EUD</a:t>
            </a:r>
          </a:p>
        </p:txBody>
      </p:sp>
      <p:pic>
        <p:nvPicPr>
          <p:cNvPr id="7" name="Billede 6" descr="EUD figur 2017.jpg"/>
          <p:cNvPicPr>
            <a:picLocks noChangeAspect="1"/>
          </p:cNvPicPr>
          <p:nvPr/>
        </p:nvPicPr>
        <p:blipFill rotWithShape="1">
          <a:blip r:embed="rId3" cstate="print"/>
          <a:srcRect b="21858"/>
          <a:stretch/>
        </p:blipFill>
        <p:spPr>
          <a:xfrm>
            <a:off x="2857195" y="1659460"/>
            <a:ext cx="6477610" cy="4046385"/>
          </a:xfrm>
          <a:prstGeom prst="rect">
            <a:avLst/>
          </a:prstGeom>
        </p:spPr>
      </p:pic>
    </p:spTree>
    <p:extLst>
      <p:ext uri="{BB962C8B-B14F-4D97-AF65-F5344CB8AC3E}">
        <p14:creationId xmlns:p14="http://schemas.microsoft.com/office/powerpoint/2010/main" val="45443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0"/>
            <a:ext cx="9144000" cy="1800000"/>
          </a:xfrm>
        </p:spPr>
        <p:txBody>
          <a:bodyPr rtlCol="0" anchor="ctr">
            <a:noAutofit/>
          </a:bodyPr>
          <a:lstStyle/>
          <a:p>
            <a:pPr algn="ctr">
              <a:defRPr/>
            </a:pPr>
            <a:r>
              <a:rPr lang="da-DK" b="1" dirty="0"/>
              <a:t>OPBYGNING AF EUX-UDDANNELSEN</a:t>
            </a:r>
          </a:p>
        </p:txBody>
      </p:sp>
      <p:pic>
        <p:nvPicPr>
          <p:cNvPr id="6" name="Billede 5" descr="EUX_figur1.jpg"/>
          <p:cNvPicPr>
            <a:picLocks noChangeAspect="1"/>
          </p:cNvPicPr>
          <p:nvPr/>
        </p:nvPicPr>
        <p:blipFill rotWithShape="1">
          <a:blip r:embed="rId3" cstate="print"/>
          <a:srcRect l="5633" t="9612" b="19166"/>
          <a:stretch/>
        </p:blipFill>
        <p:spPr>
          <a:xfrm>
            <a:off x="1857285" y="1794615"/>
            <a:ext cx="8425094" cy="2894775"/>
          </a:xfrm>
          <a:prstGeom prst="rect">
            <a:avLst/>
          </a:prstGeom>
        </p:spPr>
      </p:pic>
      <p:sp>
        <p:nvSpPr>
          <p:cNvPr id="2" name="Rektangel 1"/>
          <p:cNvSpPr/>
          <p:nvPr/>
        </p:nvSpPr>
        <p:spPr>
          <a:xfrm>
            <a:off x="1857285" y="4758371"/>
            <a:ext cx="8425094" cy="461665"/>
          </a:xfrm>
          <a:prstGeom prst="rect">
            <a:avLst/>
          </a:prstGeom>
        </p:spPr>
        <p:txBody>
          <a:bodyPr wrap="square">
            <a:spAutoFit/>
          </a:bodyPr>
          <a:lstStyle/>
          <a:p>
            <a:r>
              <a:rPr lang="da-DK" sz="2400" b="1" baseline="30000" dirty="0">
                <a:solidFill>
                  <a:schemeClr val="bg1"/>
                </a:solidFill>
                <a:latin typeface="Gill Sans" panose="020B0602020204020204" pitchFamily="34" charset="0"/>
                <a:cs typeface="Arial" panose="020B0604020202020204" pitchFamily="34" charset="0"/>
              </a:rPr>
              <a:t>*</a:t>
            </a:r>
            <a:r>
              <a:rPr lang="da-DK" sz="2400" b="1" dirty="0">
                <a:solidFill>
                  <a:schemeClr val="bg1"/>
                </a:solidFill>
                <a:latin typeface="Gill Sans" panose="020B0602020204020204" pitchFamily="34" charset="0"/>
                <a:cs typeface="Arial" panose="020B0604020202020204" pitchFamily="34" charset="0"/>
              </a:rPr>
              <a:t> </a:t>
            </a:r>
            <a:r>
              <a:rPr lang="da-DK" sz="2400" b="1" baseline="30000" dirty="0">
                <a:solidFill>
                  <a:schemeClr val="bg1"/>
                </a:solidFill>
                <a:latin typeface="Gill Sans" panose="020B0602020204020204" pitchFamily="34" charset="0"/>
                <a:cs typeface="Arial" panose="020B0604020202020204" pitchFamily="34" charset="0"/>
              </a:rPr>
              <a:t>Her skal man have taget: </a:t>
            </a:r>
            <a:r>
              <a:rPr lang="en-GB" sz="2400" b="1" baseline="30000" dirty="0" err="1">
                <a:solidFill>
                  <a:schemeClr val="bg1"/>
                </a:solidFill>
                <a:latin typeface="Gill Sans" panose="020B0602020204020204" pitchFamily="34" charset="0"/>
                <a:cs typeface="Arial" panose="020B0604020202020204" pitchFamily="34" charset="0"/>
              </a:rPr>
              <a:t>Engelsk</a:t>
            </a:r>
            <a:r>
              <a:rPr lang="en-GB" sz="2400" b="1" baseline="30000" dirty="0">
                <a:solidFill>
                  <a:schemeClr val="bg1"/>
                </a:solidFill>
                <a:latin typeface="Gill Sans" panose="020B0602020204020204" pitchFamily="34" charset="0"/>
                <a:cs typeface="Arial" panose="020B0604020202020204" pitchFamily="34" charset="0"/>
              </a:rPr>
              <a:t> C, Dansk C </a:t>
            </a:r>
            <a:r>
              <a:rPr lang="en-GB" sz="2400" b="1" baseline="30000" dirty="0" err="1">
                <a:solidFill>
                  <a:schemeClr val="bg1"/>
                </a:solidFill>
                <a:latin typeface="Gill Sans" panose="020B0602020204020204" pitchFamily="34" charset="0"/>
                <a:cs typeface="Arial" panose="020B0604020202020204" pitchFamily="34" charset="0"/>
              </a:rPr>
              <a:t>og</a:t>
            </a:r>
            <a:r>
              <a:rPr lang="en-GB" sz="2400" b="1" baseline="30000" dirty="0">
                <a:solidFill>
                  <a:schemeClr val="bg1"/>
                </a:solidFill>
                <a:latin typeface="Gill Sans" panose="020B0602020204020204" pitchFamily="34" charset="0"/>
                <a:cs typeface="Arial" panose="020B0604020202020204" pitchFamily="34" charset="0"/>
              </a:rPr>
              <a:t> </a:t>
            </a:r>
            <a:r>
              <a:rPr lang="en-GB" sz="2400" b="1" baseline="30000" dirty="0" err="1">
                <a:solidFill>
                  <a:schemeClr val="bg1"/>
                </a:solidFill>
                <a:latin typeface="Gill Sans" panose="020B0602020204020204" pitchFamily="34" charset="0"/>
                <a:cs typeface="Arial" panose="020B0604020202020204" pitchFamily="34" charset="0"/>
              </a:rPr>
              <a:t>Samfundsfag</a:t>
            </a:r>
            <a:r>
              <a:rPr lang="en-GB" sz="2400" b="1" baseline="30000" dirty="0">
                <a:solidFill>
                  <a:schemeClr val="bg1"/>
                </a:solidFill>
                <a:latin typeface="Gill Sans" panose="020B0602020204020204" pitchFamily="34" charset="0"/>
                <a:cs typeface="Arial" panose="020B0604020202020204" pitchFamily="34" charset="0"/>
              </a:rPr>
              <a:t> C </a:t>
            </a:r>
            <a:r>
              <a:rPr lang="en-GB" sz="2400" b="1" baseline="30000" dirty="0" err="1">
                <a:solidFill>
                  <a:schemeClr val="bg1"/>
                </a:solidFill>
                <a:latin typeface="Gill Sans" panose="020B0602020204020204" pitchFamily="34" charset="0"/>
                <a:cs typeface="Arial" panose="020B0604020202020204" pitchFamily="34" charset="0"/>
              </a:rPr>
              <a:t>før</a:t>
            </a:r>
            <a:r>
              <a:rPr lang="en-GB" sz="2400" b="1" baseline="30000" dirty="0">
                <a:solidFill>
                  <a:schemeClr val="bg1"/>
                </a:solidFill>
                <a:latin typeface="Gill Sans" panose="020B0602020204020204" pitchFamily="34" charset="0"/>
                <a:cs typeface="Arial" panose="020B0604020202020204" pitchFamily="34" charset="0"/>
              </a:rPr>
              <a:t> </a:t>
            </a:r>
            <a:r>
              <a:rPr lang="en-GB" sz="2400" b="1" baseline="30000" dirty="0" err="1">
                <a:solidFill>
                  <a:schemeClr val="bg1"/>
                </a:solidFill>
                <a:latin typeface="Gill Sans" panose="020B0602020204020204" pitchFamily="34" charset="0"/>
                <a:cs typeface="Arial" panose="020B0604020202020204" pitchFamily="34" charset="0"/>
              </a:rPr>
              <a:t>optagelse</a:t>
            </a:r>
            <a:r>
              <a:rPr lang="en-GB" sz="2400" baseline="30000" dirty="0">
                <a:solidFill>
                  <a:schemeClr val="bg1"/>
                </a:solidFill>
                <a:latin typeface="Gill Sans" panose="020B0602020204020204" pitchFamily="34" charset="0"/>
                <a:cs typeface="Arial" panose="020B0604020202020204" pitchFamily="34" charset="0"/>
              </a:rPr>
              <a:t>.</a:t>
            </a:r>
            <a:endParaRPr lang="da-DK" sz="2400" dirty="0">
              <a:solidFill>
                <a:schemeClr val="bg1"/>
              </a:solidFill>
              <a:latin typeface="Gill Sans" panose="020B0602020204020204" pitchFamily="34" charset="0"/>
              <a:cs typeface="Arial" panose="020B0604020202020204" pitchFamily="34" charset="0"/>
            </a:endParaRPr>
          </a:p>
        </p:txBody>
      </p:sp>
      <p:sp>
        <p:nvSpPr>
          <p:cNvPr id="7" name="Rektangel 3"/>
          <p:cNvSpPr/>
          <p:nvPr/>
        </p:nvSpPr>
        <p:spPr>
          <a:xfrm rot="18900000" flipH="1">
            <a:off x="-535165" y="281792"/>
            <a:ext cx="2274004" cy="603975"/>
          </a:xfrm>
          <a:custGeom>
            <a:avLst/>
            <a:gdLst>
              <a:gd name="connsiteX0" fmla="*/ 0 w 2793999"/>
              <a:gd name="connsiteY0" fmla="*/ 0 h 503569"/>
              <a:gd name="connsiteX1" fmla="*/ 2793999 w 2793999"/>
              <a:gd name="connsiteY1" fmla="*/ 0 h 503569"/>
              <a:gd name="connsiteX2" fmla="*/ 2793999 w 2793999"/>
              <a:gd name="connsiteY2" fmla="*/ 503569 h 503569"/>
              <a:gd name="connsiteX3" fmla="*/ 0 w 2793999"/>
              <a:gd name="connsiteY3" fmla="*/ 503569 h 503569"/>
              <a:gd name="connsiteX4" fmla="*/ 0 w 2793999"/>
              <a:gd name="connsiteY4" fmla="*/ 0 h 503569"/>
              <a:gd name="connsiteX0" fmla="*/ 0 w 2793999"/>
              <a:gd name="connsiteY0" fmla="*/ 1 h 503570"/>
              <a:gd name="connsiteX1" fmla="*/ 1872026 w 2793999"/>
              <a:gd name="connsiteY1" fmla="*/ 0 h 503570"/>
              <a:gd name="connsiteX2" fmla="*/ 2793999 w 2793999"/>
              <a:gd name="connsiteY2" fmla="*/ 503570 h 503570"/>
              <a:gd name="connsiteX3" fmla="*/ 0 w 2793999"/>
              <a:gd name="connsiteY3" fmla="*/ 503570 h 503570"/>
              <a:gd name="connsiteX4" fmla="*/ 0 w 2793999"/>
              <a:gd name="connsiteY4" fmla="*/ 1 h 503570"/>
              <a:gd name="connsiteX0" fmla="*/ 0 w 2374920"/>
              <a:gd name="connsiteY0" fmla="*/ 1 h 503570"/>
              <a:gd name="connsiteX1" fmla="*/ 1872026 w 2374920"/>
              <a:gd name="connsiteY1" fmla="*/ 0 h 503570"/>
              <a:gd name="connsiteX2" fmla="*/ 2374920 w 2374920"/>
              <a:gd name="connsiteY2" fmla="*/ 491597 h 503570"/>
              <a:gd name="connsiteX3" fmla="*/ 0 w 2374920"/>
              <a:gd name="connsiteY3" fmla="*/ 503570 h 503570"/>
              <a:gd name="connsiteX4" fmla="*/ 0 w 2374920"/>
              <a:gd name="connsiteY4" fmla="*/ 1 h 503570"/>
              <a:gd name="connsiteX0" fmla="*/ 0 w 2362947"/>
              <a:gd name="connsiteY0" fmla="*/ 1 h 503570"/>
              <a:gd name="connsiteX1" fmla="*/ 1872026 w 2362947"/>
              <a:gd name="connsiteY1" fmla="*/ 0 h 503570"/>
              <a:gd name="connsiteX2" fmla="*/ 2362947 w 2362947"/>
              <a:gd name="connsiteY2" fmla="*/ 491597 h 503570"/>
              <a:gd name="connsiteX3" fmla="*/ 0 w 2362947"/>
              <a:gd name="connsiteY3" fmla="*/ 503570 h 503570"/>
              <a:gd name="connsiteX4" fmla="*/ 0 w 2362947"/>
              <a:gd name="connsiteY4" fmla="*/ 1 h 503570"/>
              <a:gd name="connsiteX0" fmla="*/ 951908 w 2362947"/>
              <a:gd name="connsiteY0" fmla="*/ 5988 h 503570"/>
              <a:gd name="connsiteX1" fmla="*/ 1872026 w 2362947"/>
              <a:gd name="connsiteY1" fmla="*/ 0 h 503570"/>
              <a:gd name="connsiteX2" fmla="*/ 2362947 w 2362947"/>
              <a:gd name="connsiteY2" fmla="*/ 491597 h 503570"/>
              <a:gd name="connsiteX3" fmla="*/ 0 w 2362947"/>
              <a:gd name="connsiteY3" fmla="*/ 503570 h 503570"/>
              <a:gd name="connsiteX4" fmla="*/ 951908 w 2362947"/>
              <a:gd name="connsiteY4" fmla="*/ 5988 h 503570"/>
              <a:gd name="connsiteX0" fmla="*/ 484934 w 1895973"/>
              <a:gd name="connsiteY0" fmla="*/ 5988 h 503570"/>
              <a:gd name="connsiteX1" fmla="*/ 1405052 w 1895973"/>
              <a:gd name="connsiteY1" fmla="*/ 0 h 503570"/>
              <a:gd name="connsiteX2" fmla="*/ 1895973 w 1895973"/>
              <a:gd name="connsiteY2" fmla="*/ 491597 h 503570"/>
              <a:gd name="connsiteX3" fmla="*/ 0 w 1895973"/>
              <a:gd name="connsiteY3" fmla="*/ 503570 h 503570"/>
              <a:gd name="connsiteX4" fmla="*/ 484934 w 1895973"/>
              <a:gd name="connsiteY4" fmla="*/ 5988 h 503570"/>
              <a:gd name="connsiteX0" fmla="*/ 508882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508882 w 1895973"/>
              <a:gd name="connsiteY4" fmla="*/ 5987 h 503570"/>
              <a:gd name="connsiteX0" fmla="*/ 496908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496908 w 1895973"/>
              <a:gd name="connsiteY4" fmla="*/ 5987 h 50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73" h="503570">
                <a:moveTo>
                  <a:pt x="496908" y="5987"/>
                </a:moveTo>
                <a:lnTo>
                  <a:pt x="1405052" y="0"/>
                </a:lnTo>
                <a:lnTo>
                  <a:pt x="1895973" y="491597"/>
                </a:lnTo>
                <a:lnTo>
                  <a:pt x="0" y="503570"/>
                </a:lnTo>
                <a:lnTo>
                  <a:pt x="496908" y="59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dirty="0">
                <a:solidFill>
                  <a:schemeClr val="bg1"/>
                </a:solidFill>
              </a:rPr>
              <a:t>EUX</a:t>
            </a:r>
          </a:p>
        </p:txBody>
      </p:sp>
    </p:spTree>
    <p:extLst>
      <p:ext uri="{BB962C8B-B14F-4D97-AF65-F5344CB8AC3E}">
        <p14:creationId xmlns:p14="http://schemas.microsoft.com/office/powerpoint/2010/main" val="424404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800000"/>
          </a:xfrm>
        </p:spPr>
        <p:txBody>
          <a:bodyPr/>
          <a:lstStyle/>
          <a:p>
            <a:pPr algn="ctr"/>
            <a:r>
              <a:rPr lang="da-DK" b="1" dirty="0" smtClean="0"/>
              <a:t>HHX FAG</a:t>
            </a:r>
            <a:endParaRPr lang="da-DK" b="1" dirty="0"/>
          </a:p>
        </p:txBody>
      </p:sp>
      <p:sp>
        <p:nvSpPr>
          <p:cNvPr id="3" name="Pladsholder til indhold 2"/>
          <p:cNvSpPr>
            <a:spLocks noGrp="1"/>
          </p:cNvSpPr>
          <p:nvPr>
            <p:ph idx="1"/>
          </p:nvPr>
        </p:nvSpPr>
        <p:spPr>
          <a:xfrm>
            <a:off x="1981200" y="1381633"/>
            <a:ext cx="8229600" cy="4525963"/>
          </a:xfrm>
        </p:spPr>
        <p:txBody>
          <a:bodyPr>
            <a:noAutofit/>
          </a:bodyPr>
          <a:lstStyle/>
          <a:p>
            <a:pPr marL="0" indent="0">
              <a:buNone/>
            </a:pPr>
            <a:r>
              <a:rPr lang="da-DK" sz="2600" b="1" dirty="0"/>
              <a:t>Obligatoriske fag:</a:t>
            </a:r>
          </a:p>
          <a:p>
            <a:pPr>
              <a:buFont typeface="Wingdings" panose="05000000000000000000" pitchFamily="2" charset="2"/>
              <a:buChar char="§"/>
            </a:pPr>
            <a:r>
              <a:rPr lang="da-DK" sz="2000" dirty="0"/>
              <a:t>International Økonomi</a:t>
            </a:r>
          </a:p>
          <a:p>
            <a:pPr>
              <a:buFont typeface="Wingdings" panose="05000000000000000000" pitchFamily="2" charset="2"/>
              <a:buChar char="§"/>
            </a:pPr>
            <a:r>
              <a:rPr lang="da-DK" sz="2000" dirty="0"/>
              <a:t>Virksomhedsøkonomi</a:t>
            </a:r>
          </a:p>
          <a:p>
            <a:pPr>
              <a:buFont typeface="Wingdings" panose="05000000000000000000" pitchFamily="2" charset="2"/>
              <a:buChar char="§"/>
            </a:pPr>
            <a:r>
              <a:rPr lang="da-DK" sz="2000" dirty="0"/>
              <a:t>Afsætning</a:t>
            </a:r>
          </a:p>
          <a:p>
            <a:pPr>
              <a:buFont typeface="Wingdings" panose="05000000000000000000" pitchFamily="2" charset="2"/>
              <a:buChar char="§"/>
            </a:pPr>
            <a:r>
              <a:rPr lang="da-DK" sz="2000" dirty="0"/>
              <a:t>Engelsk</a:t>
            </a:r>
          </a:p>
          <a:p>
            <a:pPr>
              <a:buFont typeface="Wingdings" panose="05000000000000000000" pitchFamily="2" charset="2"/>
              <a:buChar char="§"/>
            </a:pPr>
            <a:r>
              <a:rPr lang="da-DK" sz="2000" dirty="0"/>
              <a:t>2. fremmedsprog </a:t>
            </a:r>
            <a:r>
              <a:rPr lang="da-DK" sz="1100" dirty="0"/>
              <a:t>(tysk, fransk, spansk eller kinesisk)</a:t>
            </a:r>
          </a:p>
          <a:p>
            <a:pPr>
              <a:buFont typeface="Wingdings" panose="05000000000000000000" pitchFamily="2" charset="2"/>
              <a:buChar char="§"/>
            </a:pPr>
            <a:r>
              <a:rPr lang="da-DK" sz="2000" dirty="0"/>
              <a:t>Dansk</a:t>
            </a:r>
          </a:p>
          <a:p>
            <a:pPr>
              <a:buFont typeface="Wingdings" panose="05000000000000000000" pitchFamily="2" charset="2"/>
              <a:buChar char="§"/>
            </a:pPr>
            <a:r>
              <a:rPr lang="da-DK" sz="2000" dirty="0"/>
              <a:t>Matematik</a:t>
            </a:r>
          </a:p>
          <a:p>
            <a:pPr>
              <a:buFont typeface="Wingdings" panose="05000000000000000000" pitchFamily="2" charset="2"/>
              <a:buChar char="§"/>
            </a:pPr>
            <a:r>
              <a:rPr lang="da-DK" sz="2000" dirty="0"/>
              <a:t>Informatik</a:t>
            </a:r>
          </a:p>
          <a:p>
            <a:pPr>
              <a:buFont typeface="Wingdings" panose="05000000000000000000" pitchFamily="2" charset="2"/>
              <a:buChar char="§"/>
            </a:pPr>
            <a:r>
              <a:rPr lang="da-DK" sz="2000" dirty="0"/>
              <a:t>Historie</a:t>
            </a:r>
          </a:p>
          <a:p>
            <a:pPr>
              <a:buFont typeface="Wingdings" panose="05000000000000000000" pitchFamily="2" charset="2"/>
              <a:buChar char="§"/>
            </a:pPr>
            <a:r>
              <a:rPr lang="da-DK" sz="2000" dirty="0"/>
              <a:t>Samfundsfag C</a:t>
            </a:r>
            <a:endParaRPr lang="da-DK" sz="1800" dirty="0"/>
          </a:p>
        </p:txBody>
      </p:sp>
      <p:sp>
        <p:nvSpPr>
          <p:cNvPr id="4" name="Pladsholder til indhold 2"/>
          <p:cNvSpPr txBox="1">
            <a:spLocks/>
          </p:cNvSpPr>
          <p:nvPr/>
        </p:nvSpPr>
        <p:spPr>
          <a:xfrm>
            <a:off x="6858000" y="1396873"/>
            <a:ext cx="381000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a-DK" sz="2600" b="1" dirty="0">
                <a:solidFill>
                  <a:schemeClr val="bg1"/>
                </a:solidFill>
              </a:rPr>
              <a:t>Valgfag:</a:t>
            </a:r>
          </a:p>
          <a:p>
            <a:pPr>
              <a:buFont typeface="Wingdings" panose="05000000000000000000" pitchFamily="2" charset="2"/>
              <a:buChar char="§"/>
            </a:pPr>
            <a:r>
              <a:rPr lang="da-DK" sz="2000" dirty="0">
                <a:solidFill>
                  <a:schemeClr val="bg1"/>
                </a:solidFill>
              </a:rPr>
              <a:t>Finansiering</a:t>
            </a:r>
          </a:p>
          <a:p>
            <a:pPr>
              <a:buFont typeface="Wingdings" panose="05000000000000000000" pitchFamily="2" charset="2"/>
              <a:buChar char="§"/>
            </a:pPr>
            <a:r>
              <a:rPr lang="da-DK" sz="2000" dirty="0">
                <a:solidFill>
                  <a:schemeClr val="bg1"/>
                </a:solidFill>
              </a:rPr>
              <a:t>Markedskommunikation</a:t>
            </a:r>
          </a:p>
          <a:p>
            <a:pPr>
              <a:buFont typeface="Wingdings" panose="05000000000000000000" pitchFamily="2" charset="2"/>
              <a:buChar char="§"/>
            </a:pPr>
            <a:r>
              <a:rPr lang="da-DK" sz="2000" dirty="0">
                <a:solidFill>
                  <a:schemeClr val="bg1"/>
                </a:solidFill>
              </a:rPr>
              <a:t>Idræt</a:t>
            </a:r>
          </a:p>
          <a:p>
            <a:pPr>
              <a:buFont typeface="Wingdings" panose="05000000000000000000" pitchFamily="2" charset="2"/>
              <a:buChar char="§"/>
            </a:pPr>
            <a:r>
              <a:rPr lang="da-DK" sz="2000" dirty="0">
                <a:solidFill>
                  <a:schemeClr val="bg1"/>
                </a:solidFill>
              </a:rPr>
              <a:t>Psykologi</a:t>
            </a:r>
          </a:p>
          <a:p>
            <a:pPr>
              <a:buFont typeface="Wingdings" panose="05000000000000000000" pitchFamily="2" charset="2"/>
              <a:buChar char="§"/>
            </a:pPr>
            <a:r>
              <a:rPr lang="da-DK" sz="2000" dirty="0">
                <a:solidFill>
                  <a:schemeClr val="bg1"/>
                </a:solidFill>
              </a:rPr>
              <a:t>innovation</a:t>
            </a:r>
          </a:p>
          <a:p>
            <a:pPr>
              <a:buFont typeface="Wingdings" panose="05000000000000000000" pitchFamily="2" charset="2"/>
              <a:buChar char="§"/>
            </a:pPr>
            <a:r>
              <a:rPr lang="da-DK" sz="2000" dirty="0">
                <a:solidFill>
                  <a:schemeClr val="bg1"/>
                </a:solidFill>
              </a:rPr>
              <a:t>Samfundsfag B</a:t>
            </a:r>
          </a:p>
          <a:p>
            <a:pPr>
              <a:buFont typeface="Wingdings" panose="05000000000000000000" pitchFamily="2" charset="2"/>
              <a:buChar char="§"/>
            </a:pPr>
            <a:r>
              <a:rPr lang="da-DK" sz="2000" dirty="0">
                <a:solidFill>
                  <a:schemeClr val="bg1"/>
                </a:solidFill>
              </a:rPr>
              <a:t>Løft af VØ, AF, IØ, MAT</a:t>
            </a:r>
          </a:p>
        </p:txBody>
      </p:sp>
      <p:sp>
        <p:nvSpPr>
          <p:cNvPr id="8" name="Rektangel 3"/>
          <p:cNvSpPr/>
          <p:nvPr/>
        </p:nvSpPr>
        <p:spPr>
          <a:xfrm rot="18900000" flipH="1">
            <a:off x="-535165" y="281792"/>
            <a:ext cx="2274004" cy="603975"/>
          </a:xfrm>
          <a:custGeom>
            <a:avLst/>
            <a:gdLst>
              <a:gd name="connsiteX0" fmla="*/ 0 w 2793999"/>
              <a:gd name="connsiteY0" fmla="*/ 0 h 503569"/>
              <a:gd name="connsiteX1" fmla="*/ 2793999 w 2793999"/>
              <a:gd name="connsiteY1" fmla="*/ 0 h 503569"/>
              <a:gd name="connsiteX2" fmla="*/ 2793999 w 2793999"/>
              <a:gd name="connsiteY2" fmla="*/ 503569 h 503569"/>
              <a:gd name="connsiteX3" fmla="*/ 0 w 2793999"/>
              <a:gd name="connsiteY3" fmla="*/ 503569 h 503569"/>
              <a:gd name="connsiteX4" fmla="*/ 0 w 2793999"/>
              <a:gd name="connsiteY4" fmla="*/ 0 h 503569"/>
              <a:gd name="connsiteX0" fmla="*/ 0 w 2793999"/>
              <a:gd name="connsiteY0" fmla="*/ 1 h 503570"/>
              <a:gd name="connsiteX1" fmla="*/ 1872026 w 2793999"/>
              <a:gd name="connsiteY1" fmla="*/ 0 h 503570"/>
              <a:gd name="connsiteX2" fmla="*/ 2793999 w 2793999"/>
              <a:gd name="connsiteY2" fmla="*/ 503570 h 503570"/>
              <a:gd name="connsiteX3" fmla="*/ 0 w 2793999"/>
              <a:gd name="connsiteY3" fmla="*/ 503570 h 503570"/>
              <a:gd name="connsiteX4" fmla="*/ 0 w 2793999"/>
              <a:gd name="connsiteY4" fmla="*/ 1 h 503570"/>
              <a:gd name="connsiteX0" fmla="*/ 0 w 2374920"/>
              <a:gd name="connsiteY0" fmla="*/ 1 h 503570"/>
              <a:gd name="connsiteX1" fmla="*/ 1872026 w 2374920"/>
              <a:gd name="connsiteY1" fmla="*/ 0 h 503570"/>
              <a:gd name="connsiteX2" fmla="*/ 2374920 w 2374920"/>
              <a:gd name="connsiteY2" fmla="*/ 491597 h 503570"/>
              <a:gd name="connsiteX3" fmla="*/ 0 w 2374920"/>
              <a:gd name="connsiteY3" fmla="*/ 503570 h 503570"/>
              <a:gd name="connsiteX4" fmla="*/ 0 w 2374920"/>
              <a:gd name="connsiteY4" fmla="*/ 1 h 503570"/>
              <a:gd name="connsiteX0" fmla="*/ 0 w 2362947"/>
              <a:gd name="connsiteY0" fmla="*/ 1 h 503570"/>
              <a:gd name="connsiteX1" fmla="*/ 1872026 w 2362947"/>
              <a:gd name="connsiteY1" fmla="*/ 0 h 503570"/>
              <a:gd name="connsiteX2" fmla="*/ 2362947 w 2362947"/>
              <a:gd name="connsiteY2" fmla="*/ 491597 h 503570"/>
              <a:gd name="connsiteX3" fmla="*/ 0 w 2362947"/>
              <a:gd name="connsiteY3" fmla="*/ 503570 h 503570"/>
              <a:gd name="connsiteX4" fmla="*/ 0 w 2362947"/>
              <a:gd name="connsiteY4" fmla="*/ 1 h 503570"/>
              <a:gd name="connsiteX0" fmla="*/ 951908 w 2362947"/>
              <a:gd name="connsiteY0" fmla="*/ 5988 h 503570"/>
              <a:gd name="connsiteX1" fmla="*/ 1872026 w 2362947"/>
              <a:gd name="connsiteY1" fmla="*/ 0 h 503570"/>
              <a:gd name="connsiteX2" fmla="*/ 2362947 w 2362947"/>
              <a:gd name="connsiteY2" fmla="*/ 491597 h 503570"/>
              <a:gd name="connsiteX3" fmla="*/ 0 w 2362947"/>
              <a:gd name="connsiteY3" fmla="*/ 503570 h 503570"/>
              <a:gd name="connsiteX4" fmla="*/ 951908 w 2362947"/>
              <a:gd name="connsiteY4" fmla="*/ 5988 h 503570"/>
              <a:gd name="connsiteX0" fmla="*/ 484934 w 1895973"/>
              <a:gd name="connsiteY0" fmla="*/ 5988 h 503570"/>
              <a:gd name="connsiteX1" fmla="*/ 1405052 w 1895973"/>
              <a:gd name="connsiteY1" fmla="*/ 0 h 503570"/>
              <a:gd name="connsiteX2" fmla="*/ 1895973 w 1895973"/>
              <a:gd name="connsiteY2" fmla="*/ 491597 h 503570"/>
              <a:gd name="connsiteX3" fmla="*/ 0 w 1895973"/>
              <a:gd name="connsiteY3" fmla="*/ 503570 h 503570"/>
              <a:gd name="connsiteX4" fmla="*/ 484934 w 1895973"/>
              <a:gd name="connsiteY4" fmla="*/ 5988 h 503570"/>
              <a:gd name="connsiteX0" fmla="*/ 508882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508882 w 1895973"/>
              <a:gd name="connsiteY4" fmla="*/ 5987 h 503570"/>
              <a:gd name="connsiteX0" fmla="*/ 496908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496908 w 1895973"/>
              <a:gd name="connsiteY4" fmla="*/ 5987 h 50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73" h="503570">
                <a:moveTo>
                  <a:pt x="496908" y="5987"/>
                </a:moveTo>
                <a:lnTo>
                  <a:pt x="1405052" y="0"/>
                </a:lnTo>
                <a:lnTo>
                  <a:pt x="1895973" y="491597"/>
                </a:lnTo>
                <a:lnTo>
                  <a:pt x="0" y="503570"/>
                </a:lnTo>
                <a:lnTo>
                  <a:pt x="496908" y="5987"/>
                </a:lnTo>
                <a:close/>
              </a:path>
            </a:pathLst>
          </a:custGeom>
          <a:solidFill>
            <a:srgbClr val="FA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dirty="0" smtClean="0">
                <a:solidFill>
                  <a:schemeClr val="bg1"/>
                </a:solidFill>
              </a:rPr>
              <a:t>HHX</a:t>
            </a:r>
            <a:endParaRPr lang="da-DK" sz="4000" b="1" dirty="0">
              <a:solidFill>
                <a:schemeClr val="bg1"/>
              </a:solidFill>
            </a:endParaRPr>
          </a:p>
        </p:txBody>
      </p:sp>
    </p:spTree>
    <p:extLst>
      <p:ext uri="{BB962C8B-B14F-4D97-AF65-F5344CB8AC3E}">
        <p14:creationId xmlns:p14="http://schemas.microsoft.com/office/powerpoint/2010/main" val="128275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0" y="14382"/>
            <a:ext cx="12192000" cy="1800000"/>
          </a:xfrm>
        </p:spPr>
        <p:txBody>
          <a:bodyPr>
            <a:noAutofit/>
          </a:bodyPr>
          <a:lstStyle/>
          <a:p>
            <a:pPr algn="ctr" eaLnBrk="1" hangingPunct="1"/>
            <a:r>
              <a:rPr lang="da-DK" altLang="da-DK" b="1" dirty="0" smtClean="0"/>
              <a:t>STUDIERETNINGER PÅ HANDELSGYMNASIET</a:t>
            </a:r>
            <a:endParaRPr lang="da-DK" altLang="da-DK" b="1" dirty="0"/>
          </a:p>
        </p:txBody>
      </p:sp>
      <p:grpSp>
        <p:nvGrpSpPr>
          <p:cNvPr id="8" name="Gruppe 7"/>
          <p:cNvGrpSpPr/>
          <p:nvPr/>
        </p:nvGrpSpPr>
        <p:grpSpPr>
          <a:xfrm>
            <a:off x="2867318" y="1323833"/>
            <a:ext cx="1851854" cy="4000491"/>
            <a:chOff x="456207" y="1187352"/>
            <a:chExt cx="1851854" cy="4000491"/>
          </a:xfrm>
        </p:grpSpPr>
        <p:sp>
          <p:nvSpPr>
            <p:cNvPr id="21" name="Tekstboks 18"/>
            <p:cNvSpPr txBox="1"/>
            <p:nvPr/>
          </p:nvSpPr>
          <p:spPr>
            <a:xfrm rot="16200000">
              <a:off x="196664" y="3241564"/>
              <a:ext cx="3522661" cy="36988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a-DK" b="1" dirty="0">
                  <a:solidFill>
                    <a:schemeClr val="bg1"/>
                  </a:solidFill>
                </a:rPr>
                <a:t>GLS - Global Language Studies</a:t>
              </a:r>
            </a:p>
          </p:txBody>
        </p:sp>
        <p:grpSp>
          <p:nvGrpSpPr>
            <p:cNvPr id="5" name="Gruppe 4"/>
            <p:cNvGrpSpPr/>
            <p:nvPr/>
          </p:nvGrpSpPr>
          <p:grpSpPr>
            <a:xfrm>
              <a:off x="565392" y="1665180"/>
              <a:ext cx="964780" cy="3522663"/>
              <a:chOff x="441038" y="1665180"/>
              <a:chExt cx="964780" cy="3522663"/>
            </a:xfrm>
          </p:grpSpPr>
          <p:sp>
            <p:nvSpPr>
              <p:cNvPr id="16" name="Tekstboks 13"/>
              <p:cNvSpPr txBox="1"/>
              <p:nvPr/>
            </p:nvSpPr>
            <p:spPr>
              <a:xfrm rot="16200000">
                <a:off x="-540180" y="3241846"/>
                <a:ext cx="3522663" cy="3693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a-DK" b="1" dirty="0">
                    <a:solidFill>
                      <a:schemeClr val="bg1"/>
                    </a:solidFill>
                  </a:rPr>
                  <a:t>IBS Eng - I. B. Studies in English</a:t>
                </a:r>
              </a:p>
            </p:txBody>
          </p:sp>
          <p:sp>
            <p:nvSpPr>
              <p:cNvPr id="23" name="Tekstboks 13"/>
              <p:cNvSpPr txBox="1"/>
              <p:nvPr/>
            </p:nvSpPr>
            <p:spPr>
              <a:xfrm rot="16200000">
                <a:off x="-1134039" y="3243434"/>
                <a:ext cx="3519485" cy="3693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a-DK" b="1" dirty="0">
                    <a:solidFill>
                      <a:schemeClr val="bg1"/>
                    </a:solidFill>
                  </a:rPr>
                  <a:t>IBS - International Business Studies</a:t>
                </a:r>
              </a:p>
            </p:txBody>
          </p:sp>
        </p:grpSp>
        <p:sp>
          <p:nvSpPr>
            <p:cNvPr id="2" name="Tekstfelt 1"/>
            <p:cNvSpPr txBox="1"/>
            <p:nvPr/>
          </p:nvSpPr>
          <p:spPr>
            <a:xfrm>
              <a:off x="456207" y="1187352"/>
              <a:ext cx="1851854" cy="461665"/>
            </a:xfrm>
            <a:prstGeom prst="rect">
              <a:avLst/>
            </a:prstGeom>
            <a:noFill/>
          </p:spPr>
          <p:txBody>
            <a:bodyPr wrap="none" rtlCol="0">
              <a:spAutoFit/>
            </a:bodyPr>
            <a:lstStyle/>
            <a:p>
              <a:r>
                <a:rPr lang="da-DK" sz="2400" b="1" dirty="0">
                  <a:solidFill>
                    <a:schemeClr val="bg1"/>
                  </a:solidFill>
                </a:rPr>
                <a:t>International</a:t>
              </a:r>
            </a:p>
          </p:txBody>
        </p:sp>
      </p:grpSp>
      <p:grpSp>
        <p:nvGrpSpPr>
          <p:cNvPr id="10" name="Gruppe 9"/>
          <p:cNvGrpSpPr/>
          <p:nvPr/>
        </p:nvGrpSpPr>
        <p:grpSpPr>
          <a:xfrm>
            <a:off x="5329401" y="1312456"/>
            <a:ext cx="1603979" cy="4011862"/>
            <a:chOff x="3491497" y="1175976"/>
            <a:chExt cx="1603979" cy="4011862"/>
          </a:xfrm>
          <a:solidFill>
            <a:srgbClr val="F79646"/>
          </a:solidFill>
        </p:grpSpPr>
        <p:sp>
          <p:nvSpPr>
            <p:cNvPr id="24" name="Tekstboks 16"/>
            <p:cNvSpPr txBox="1"/>
            <p:nvPr/>
          </p:nvSpPr>
          <p:spPr>
            <a:xfrm rot="16200000">
              <a:off x="3149996" y="3242358"/>
              <a:ext cx="3522660" cy="36830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a-DK" b="1" dirty="0">
                  <a:solidFill>
                    <a:schemeClr val="bg1"/>
                  </a:solidFill>
                </a:rPr>
                <a:t>Business </a:t>
              </a:r>
              <a:r>
                <a:rPr lang="da-DK" b="1" dirty="0" err="1">
                  <a:solidFill>
                    <a:schemeClr val="bg1"/>
                  </a:solidFill>
                </a:rPr>
                <a:t>Communication</a:t>
              </a:r>
              <a:endParaRPr lang="da-DK" b="1" dirty="0">
                <a:solidFill>
                  <a:schemeClr val="bg1"/>
                </a:solidFill>
              </a:endParaRPr>
            </a:p>
          </p:txBody>
        </p:sp>
        <p:grpSp>
          <p:nvGrpSpPr>
            <p:cNvPr id="4" name="Gruppe 3"/>
            <p:cNvGrpSpPr/>
            <p:nvPr/>
          </p:nvGrpSpPr>
          <p:grpSpPr>
            <a:xfrm>
              <a:off x="3491497" y="1654262"/>
              <a:ext cx="972511" cy="3522662"/>
              <a:chOff x="2073545" y="1654262"/>
              <a:chExt cx="972511" cy="3522662"/>
            </a:xfrm>
            <a:grpFill/>
          </p:grpSpPr>
          <p:sp>
            <p:nvSpPr>
              <p:cNvPr id="20" name="Tekstboks 17"/>
              <p:cNvSpPr txBox="1"/>
              <p:nvPr/>
            </p:nvSpPr>
            <p:spPr>
              <a:xfrm rot="16200000">
                <a:off x="497158" y="3230649"/>
                <a:ext cx="3522661" cy="369888"/>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a-DK" b="1" dirty="0">
                    <a:solidFill>
                      <a:schemeClr val="bg1"/>
                    </a:solidFill>
                  </a:rPr>
                  <a:t>Innovation</a:t>
                </a:r>
              </a:p>
            </p:txBody>
          </p:sp>
          <p:sp>
            <p:nvSpPr>
              <p:cNvPr id="26" name="Tekstboks 17"/>
              <p:cNvSpPr txBox="1"/>
              <p:nvPr/>
            </p:nvSpPr>
            <p:spPr>
              <a:xfrm rot="16200000">
                <a:off x="1100059" y="3230928"/>
                <a:ext cx="3522661" cy="36933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a-DK" b="1" dirty="0">
                    <a:solidFill>
                      <a:schemeClr val="bg1"/>
                    </a:solidFill>
                  </a:rPr>
                  <a:t>SEM -Sport &amp; Event Management</a:t>
                </a:r>
              </a:p>
            </p:txBody>
          </p:sp>
        </p:grpSp>
        <p:sp>
          <p:nvSpPr>
            <p:cNvPr id="27" name="Tekstfelt 26"/>
            <p:cNvSpPr txBox="1"/>
            <p:nvPr/>
          </p:nvSpPr>
          <p:spPr>
            <a:xfrm>
              <a:off x="3733950" y="1175976"/>
              <a:ext cx="1174937" cy="461665"/>
            </a:xfrm>
            <a:prstGeom prst="rect">
              <a:avLst/>
            </a:prstGeom>
            <a:noFill/>
          </p:spPr>
          <p:txBody>
            <a:bodyPr wrap="none" rtlCol="0">
              <a:spAutoFit/>
            </a:bodyPr>
            <a:lstStyle/>
            <a:p>
              <a:r>
                <a:rPr lang="da-DK" sz="2400" b="1" dirty="0">
                  <a:solidFill>
                    <a:schemeClr val="bg1"/>
                  </a:solidFill>
                </a:rPr>
                <a:t>Marked</a:t>
              </a:r>
            </a:p>
          </p:txBody>
        </p:sp>
      </p:grpSp>
      <p:grpSp>
        <p:nvGrpSpPr>
          <p:cNvPr id="9" name="Gruppe 8"/>
          <p:cNvGrpSpPr/>
          <p:nvPr/>
        </p:nvGrpSpPr>
        <p:grpSpPr>
          <a:xfrm>
            <a:off x="7512108" y="1314729"/>
            <a:ext cx="1354153" cy="4022315"/>
            <a:chOff x="5974460" y="1178248"/>
            <a:chExt cx="1354153" cy="4022315"/>
          </a:xfrm>
        </p:grpSpPr>
        <p:sp>
          <p:nvSpPr>
            <p:cNvPr id="17" name="Tekstboks 14"/>
            <p:cNvSpPr txBox="1"/>
            <p:nvPr/>
          </p:nvSpPr>
          <p:spPr>
            <a:xfrm rot="16200000">
              <a:off x="4565611" y="3255082"/>
              <a:ext cx="3522662" cy="36830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a-DK" b="1" dirty="0">
                  <a:solidFill>
                    <a:schemeClr val="bg1"/>
                  </a:solidFill>
                </a:rPr>
                <a:t>Business </a:t>
              </a:r>
              <a:r>
                <a:rPr lang="da-DK" b="1" dirty="0" err="1">
                  <a:solidFill>
                    <a:schemeClr val="bg1"/>
                  </a:solidFill>
                </a:rPr>
                <a:t>Economics</a:t>
              </a:r>
              <a:endParaRPr lang="da-DK" b="1" dirty="0">
                <a:solidFill>
                  <a:schemeClr val="bg1"/>
                </a:solidFill>
              </a:endParaRPr>
            </a:p>
          </p:txBody>
        </p:sp>
        <p:sp>
          <p:nvSpPr>
            <p:cNvPr id="18" name="Tekstboks 15"/>
            <p:cNvSpPr txBox="1"/>
            <p:nvPr/>
          </p:nvSpPr>
          <p:spPr>
            <a:xfrm rot="16200000">
              <a:off x="5249439" y="3255082"/>
              <a:ext cx="3522662" cy="36830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da-DK" b="1" dirty="0">
                  <a:solidFill>
                    <a:schemeClr val="bg1"/>
                  </a:solidFill>
                </a:rPr>
                <a:t>Business </a:t>
              </a:r>
              <a:r>
                <a:rPr lang="da-DK" b="1" dirty="0" err="1">
                  <a:solidFill>
                    <a:schemeClr val="bg1"/>
                  </a:solidFill>
                </a:rPr>
                <a:t>Mathematics</a:t>
              </a:r>
              <a:endParaRPr lang="da-DK" b="1" dirty="0">
                <a:solidFill>
                  <a:schemeClr val="bg1"/>
                </a:solidFill>
              </a:endParaRPr>
            </a:p>
          </p:txBody>
        </p:sp>
        <p:sp>
          <p:nvSpPr>
            <p:cNvPr id="28" name="Tekstfelt 27"/>
            <p:cNvSpPr txBox="1"/>
            <p:nvPr/>
          </p:nvSpPr>
          <p:spPr>
            <a:xfrm>
              <a:off x="5974460" y="1178248"/>
              <a:ext cx="1354153" cy="461665"/>
            </a:xfrm>
            <a:prstGeom prst="rect">
              <a:avLst/>
            </a:prstGeom>
            <a:noFill/>
          </p:spPr>
          <p:txBody>
            <a:bodyPr wrap="none" rtlCol="0">
              <a:spAutoFit/>
            </a:bodyPr>
            <a:lstStyle/>
            <a:p>
              <a:r>
                <a:rPr lang="da-DK" sz="2400" b="1" dirty="0">
                  <a:solidFill>
                    <a:schemeClr val="bg1"/>
                  </a:solidFill>
                </a:rPr>
                <a:t>Økonomi</a:t>
              </a:r>
            </a:p>
          </p:txBody>
        </p:sp>
      </p:grpSp>
      <p:sp>
        <p:nvSpPr>
          <p:cNvPr id="19" name="Rektangel 3"/>
          <p:cNvSpPr/>
          <p:nvPr/>
        </p:nvSpPr>
        <p:spPr>
          <a:xfrm rot="18900000" flipH="1">
            <a:off x="-535165" y="281792"/>
            <a:ext cx="2274004" cy="603975"/>
          </a:xfrm>
          <a:custGeom>
            <a:avLst/>
            <a:gdLst>
              <a:gd name="connsiteX0" fmla="*/ 0 w 2793999"/>
              <a:gd name="connsiteY0" fmla="*/ 0 h 503569"/>
              <a:gd name="connsiteX1" fmla="*/ 2793999 w 2793999"/>
              <a:gd name="connsiteY1" fmla="*/ 0 h 503569"/>
              <a:gd name="connsiteX2" fmla="*/ 2793999 w 2793999"/>
              <a:gd name="connsiteY2" fmla="*/ 503569 h 503569"/>
              <a:gd name="connsiteX3" fmla="*/ 0 w 2793999"/>
              <a:gd name="connsiteY3" fmla="*/ 503569 h 503569"/>
              <a:gd name="connsiteX4" fmla="*/ 0 w 2793999"/>
              <a:gd name="connsiteY4" fmla="*/ 0 h 503569"/>
              <a:gd name="connsiteX0" fmla="*/ 0 w 2793999"/>
              <a:gd name="connsiteY0" fmla="*/ 1 h 503570"/>
              <a:gd name="connsiteX1" fmla="*/ 1872026 w 2793999"/>
              <a:gd name="connsiteY1" fmla="*/ 0 h 503570"/>
              <a:gd name="connsiteX2" fmla="*/ 2793999 w 2793999"/>
              <a:gd name="connsiteY2" fmla="*/ 503570 h 503570"/>
              <a:gd name="connsiteX3" fmla="*/ 0 w 2793999"/>
              <a:gd name="connsiteY3" fmla="*/ 503570 h 503570"/>
              <a:gd name="connsiteX4" fmla="*/ 0 w 2793999"/>
              <a:gd name="connsiteY4" fmla="*/ 1 h 503570"/>
              <a:gd name="connsiteX0" fmla="*/ 0 w 2374920"/>
              <a:gd name="connsiteY0" fmla="*/ 1 h 503570"/>
              <a:gd name="connsiteX1" fmla="*/ 1872026 w 2374920"/>
              <a:gd name="connsiteY1" fmla="*/ 0 h 503570"/>
              <a:gd name="connsiteX2" fmla="*/ 2374920 w 2374920"/>
              <a:gd name="connsiteY2" fmla="*/ 491597 h 503570"/>
              <a:gd name="connsiteX3" fmla="*/ 0 w 2374920"/>
              <a:gd name="connsiteY3" fmla="*/ 503570 h 503570"/>
              <a:gd name="connsiteX4" fmla="*/ 0 w 2374920"/>
              <a:gd name="connsiteY4" fmla="*/ 1 h 503570"/>
              <a:gd name="connsiteX0" fmla="*/ 0 w 2362947"/>
              <a:gd name="connsiteY0" fmla="*/ 1 h 503570"/>
              <a:gd name="connsiteX1" fmla="*/ 1872026 w 2362947"/>
              <a:gd name="connsiteY1" fmla="*/ 0 h 503570"/>
              <a:gd name="connsiteX2" fmla="*/ 2362947 w 2362947"/>
              <a:gd name="connsiteY2" fmla="*/ 491597 h 503570"/>
              <a:gd name="connsiteX3" fmla="*/ 0 w 2362947"/>
              <a:gd name="connsiteY3" fmla="*/ 503570 h 503570"/>
              <a:gd name="connsiteX4" fmla="*/ 0 w 2362947"/>
              <a:gd name="connsiteY4" fmla="*/ 1 h 503570"/>
              <a:gd name="connsiteX0" fmla="*/ 951908 w 2362947"/>
              <a:gd name="connsiteY0" fmla="*/ 5988 h 503570"/>
              <a:gd name="connsiteX1" fmla="*/ 1872026 w 2362947"/>
              <a:gd name="connsiteY1" fmla="*/ 0 h 503570"/>
              <a:gd name="connsiteX2" fmla="*/ 2362947 w 2362947"/>
              <a:gd name="connsiteY2" fmla="*/ 491597 h 503570"/>
              <a:gd name="connsiteX3" fmla="*/ 0 w 2362947"/>
              <a:gd name="connsiteY3" fmla="*/ 503570 h 503570"/>
              <a:gd name="connsiteX4" fmla="*/ 951908 w 2362947"/>
              <a:gd name="connsiteY4" fmla="*/ 5988 h 503570"/>
              <a:gd name="connsiteX0" fmla="*/ 484934 w 1895973"/>
              <a:gd name="connsiteY0" fmla="*/ 5988 h 503570"/>
              <a:gd name="connsiteX1" fmla="*/ 1405052 w 1895973"/>
              <a:gd name="connsiteY1" fmla="*/ 0 h 503570"/>
              <a:gd name="connsiteX2" fmla="*/ 1895973 w 1895973"/>
              <a:gd name="connsiteY2" fmla="*/ 491597 h 503570"/>
              <a:gd name="connsiteX3" fmla="*/ 0 w 1895973"/>
              <a:gd name="connsiteY3" fmla="*/ 503570 h 503570"/>
              <a:gd name="connsiteX4" fmla="*/ 484934 w 1895973"/>
              <a:gd name="connsiteY4" fmla="*/ 5988 h 503570"/>
              <a:gd name="connsiteX0" fmla="*/ 508882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508882 w 1895973"/>
              <a:gd name="connsiteY4" fmla="*/ 5987 h 503570"/>
              <a:gd name="connsiteX0" fmla="*/ 496908 w 1895973"/>
              <a:gd name="connsiteY0" fmla="*/ 5987 h 503570"/>
              <a:gd name="connsiteX1" fmla="*/ 1405052 w 1895973"/>
              <a:gd name="connsiteY1" fmla="*/ 0 h 503570"/>
              <a:gd name="connsiteX2" fmla="*/ 1895973 w 1895973"/>
              <a:gd name="connsiteY2" fmla="*/ 491597 h 503570"/>
              <a:gd name="connsiteX3" fmla="*/ 0 w 1895973"/>
              <a:gd name="connsiteY3" fmla="*/ 503570 h 503570"/>
              <a:gd name="connsiteX4" fmla="*/ 496908 w 1895973"/>
              <a:gd name="connsiteY4" fmla="*/ 5987 h 50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73" h="503570">
                <a:moveTo>
                  <a:pt x="496908" y="5987"/>
                </a:moveTo>
                <a:lnTo>
                  <a:pt x="1405052" y="0"/>
                </a:lnTo>
                <a:lnTo>
                  <a:pt x="1895973" y="491597"/>
                </a:lnTo>
                <a:lnTo>
                  <a:pt x="0" y="503570"/>
                </a:lnTo>
                <a:lnTo>
                  <a:pt x="496908" y="5987"/>
                </a:lnTo>
                <a:close/>
              </a:path>
            </a:pathLst>
          </a:custGeom>
          <a:solidFill>
            <a:srgbClr val="FA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dirty="0" smtClean="0">
                <a:solidFill>
                  <a:schemeClr val="bg1"/>
                </a:solidFill>
              </a:rPr>
              <a:t>HHX</a:t>
            </a:r>
            <a:endParaRPr lang="da-DK" sz="4000" b="1" dirty="0">
              <a:solidFill>
                <a:schemeClr val="bg1"/>
              </a:solidFill>
            </a:endParaRPr>
          </a:p>
        </p:txBody>
      </p:sp>
    </p:spTree>
    <p:extLst>
      <p:ext uri="{BB962C8B-B14F-4D97-AF65-F5344CB8AC3E}">
        <p14:creationId xmlns:p14="http://schemas.microsoft.com/office/powerpoint/2010/main" val="1244590473"/>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762</Words>
  <Application>Microsoft Office PowerPoint</Application>
  <PresentationFormat>Brugerdefineret</PresentationFormat>
  <Paragraphs>214</Paragraphs>
  <Slides>16</Slides>
  <Notes>8</Notes>
  <HiddenSlides>0</HiddenSlides>
  <MMClips>0</MMClips>
  <ScaleCrop>false</ScaleCrop>
  <HeadingPairs>
    <vt:vector size="4" baseType="variant">
      <vt:variant>
        <vt:lpstr>Tema</vt:lpstr>
      </vt:variant>
      <vt:variant>
        <vt:i4>1</vt:i4>
      </vt:variant>
      <vt:variant>
        <vt:lpstr>Diastitler</vt:lpstr>
      </vt:variant>
      <vt:variant>
        <vt:i4>16</vt:i4>
      </vt:variant>
    </vt:vector>
  </HeadingPairs>
  <TitlesOfParts>
    <vt:vector size="17" baseType="lpstr">
      <vt:lpstr>Office-tema</vt:lpstr>
      <vt:lpstr>PowerPoint-præsentation</vt:lpstr>
      <vt:lpstr>KØGE HANDELSSKOLE UDBYDER:</vt:lpstr>
      <vt:lpstr>UNGDOMSUDDANNELSER I DANMARK</vt:lpstr>
      <vt:lpstr>UNGDOMSUDDANNELSER I DANMARK  – efter 9. og 10 klasse</vt:lpstr>
      <vt:lpstr>PowerPoint-præsentation</vt:lpstr>
      <vt:lpstr>UD AF FOLKESKOLEN  - og på Handelsskole</vt:lpstr>
      <vt:lpstr>OPBYGNING AF EUX-UDDANNELSEN</vt:lpstr>
      <vt:lpstr>HHX FAG</vt:lpstr>
      <vt:lpstr>STUDIERETNINGER PÅ HANDELSGYMNASIET</vt:lpstr>
      <vt:lpstr>STUDIERETNINGSPROFILFAG</vt:lpstr>
      <vt:lpstr>VIDEREGÅENDE UDDANNELSER</vt:lpstr>
      <vt:lpstr>HHX PÅ KHS – HVEM ER VI?</vt:lpstr>
      <vt:lpstr>ANDRE FAGLIGE AKTIVITETER</vt:lpstr>
      <vt:lpstr>SOCIALE AKTIVITETER</vt:lpstr>
      <vt:lpstr>TRADITIONER</vt:lpstr>
      <vt:lpstr>DET VAR DEJLIGT AT SE JER</vt:lpstr>
    </vt:vector>
  </TitlesOfParts>
  <Company>Køge Handelsskole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Utke</dc:creator>
  <cp:lastModifiedBy>Trine Heinisch Skovby</cp:lastModifiedBy>
  <cp:revision>31</cp:revision>
  <dcterms:created xsi:type="dcterms:W3CDTF">2020-10-05T09:16:04Z</dcterms:created>
  <dcterms:modified xsi:type="dcterms:W3CDTF">2020-11-02T13:25:35Z</dcterms:modified>
</cp:coreProperties>
</file>